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6" r:id="rId3"/>
    <p:sldId id="275" r:id="rId4"/>
    <p:sldId id="257" r:id="rId5"/>
    <p:sldId id="258" r:id="rId6"/>
    <p:sldId id="260" r:id="rId7"/>
    <p:sldId id="263" r:id="rId8"/>
    <p:sldId id="266" r:id="rId9"/>
    <p:sldId id="264" r:id="rId10"/>
    <p:sldId id="262" r:id="rId11"/>
    <p:sldId id="272" r:id="rId12"/>
    <p:sldId id="273" r:id="rId13"/>
    <p:sldId id="274" r:id="rId14"/>
    <p:sldId id="269"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70" d="100"/>
          <a:sy n="70" d="100"/>
        </p:scale>
        <p:origin x="348" y="5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7A6CC0-45E8-41E9-BFA0-A936E4DD9970}" type="doc">
      <dgm:prSet loTypeId="urn:microsoft.com/office/officeart/2005/8/layout/vList5" loCatId="list" qsTypeId="urn:microsoft.com/office/officeart/2005/8/quickstyle/simple1" qsCatId="simple" csTypeId="urn:microsoft.com/office/officeart/2005/8/colors/colorful2" csCatId="colorful" phldr="1"/>
      <dgm:spPr/>
      <dgm:t>
        <a:bodyPr/>
        <a:lstStyle/>
        <a:p>
          <a:endParaRPr lang="en-US"/>
        </a:p>
      </dgm:t>
    </dgm:pt>
    <dgm:pt modelId="{8241C4F8-C052-40A5-89A3-16AA649B186C}">
      <dgm:prSet/>
      <dgm:spPr/>
      <dgm:t>
        <a:bodyPr/>
        <a:lstStyle/>
        <a:p>
          <a:r>
            <a:rPr lang="en-US" dirty="0"/>
            <a:t> Cost of the prototype:-Rs.10,000</a:t>
          </a:r>
        </a:p>
      </dgm:t>
    </dgm:pt>
    <dgm:pt modelId="{B926AB5F-1A66-4265-B3DB-5FA3E622B0B1}" type="parTrans" cxnId="{C6E09385-3624-471A-8C1B-665E3803BACA}">
      <dgm:prSet/>
      <dgm:spPr/>
      <dgm:t>
        <a:bodyPr/>
        <a:lstStyle/>
        <a:p>
          <a:endParaRPr lang="en-US"/>
        </a:p>
      </dgm:t>
    </dgm:pt>
    <dgm:pt modelId="{CF079AED-5836-4F37-BA8C-61DA4A8E6B79}" type="sibTrans" cxnId="{C6E09385-3624-471A-8C1B-665E3803BACA}">
      <dgm:prSet/>
      <dgm:spPr/>
      <dgm:t>
        <a:bodyPr/>
        <a:lstStyle/>
        <a:p>
          <a:endParaRPr lang="en-US"/>
        </a:p>
      </dgm:t>
    </dgm:pt>
    <dgm:pt modelId="{8983F0B2-D6CC-4086-9E34-BC3F239B1349}">
      <dgm:prSet/>
      <dgm:spPr/>
      <dgm:t>
        <a:bodyPr/>
        <a:lstStyle/>
        <a:p>
          <a:r>
            <a:rPr lang="en-US" dirty="0"/>
            <a:t>While implementing it to product level and adding extra features:Rs.2,50,000(</a:t>
          </a:r>
          <a:r>
            <a:rPr lang="en-US" dirty="0" err="1"/>
            <a:t>approx</a:t>
          </a:r>
          <a:r>
            <a:rPr lang="en-US" dirty="0"/>
            <a:t>).</a:t>
          </a:r>
        </a:p>
      </dgm:t>
    </dgm:pt>
    <dgm:pt modelId="{A3AA0123-780C-42DA-AEDD-97D04C1792C1}" type="parTrans" cxnId="{79DA010A-F451-49FE-877A-C0E2996C3781}">
      <dgm:prSet/>
      <dgm:spPr/>
      <dgm:t>
        <a:bodyPr/>
        <a:lstStyle/>
        <a:p>
          <a:endParaRPr lang="en-US"/>
        </a:p>
      </dgm:t>
    </dgm:pt>
    <dgm:pt modelId="{FB052D9D-8822-4AE5-8309-62F5FAC6B884}" type="sibTrans" cxnId="{79DA010A-F451-49FE-877A-C0E2996C3781}">
      <dgm:prSet/>
      <dgm:spPr/>
      <dgm:t>
        <a:bodyPr/>
        <a:lstStyle/>
        <a:p>
          <a:endParaRPr lang="en-US"/>
        </a:p>
      </dgm:t>
    </dgm:pt>
    <dgm:pt modelId="{FCC60E55-E0FE-429D-8FAE-3DC4E509F5DE}">
      <dgm:prSet phldr="0"/>
      <dgm:spPr/>
      <dgm:t>
        <a:bodyPr/>
        <a:lstStyle/>
        <a:p>
          <a:pPr rtl="0"/>
          <a:r>
            <a:rPr lang="en-US" dirty="0">
              <a:latin typeface="Calibri Light"/>
            </a:rPr>
            <a:t>Basically it is helpful for power utility companies.</a:t>
          </a:r>
          <a:endParaRPr lang="en-US" dirty="0"/>
        </a:p>
      </dgm:t>
    </dgm:pt>
    <dgm:pt modelId="{9C2565C2-9803-4CCD-8DE6-8CBA173180A2}" type="parTrans" cxnId="{3605B982-2EBC-4C8B-A0BB-8EE1A8DF356A}">
      <dgm:prSet/>
      <dgm:spPr/>
      <dgm:t>
        <a:bodyPr/>
        <a:lstStyle/>
        <a:p>
          <a:endParaRPr lang="en-US"/>
        </a:p>
      </dgm:t>
    </dgm:pt>
    <dgm:pt modelId="{E9A7B3DB-119C-4617-BF73-5364714059D2}" type="sibTrans" cxnId="{3605B982-2EBC-4C8B-A0BB-8EE1A8DF356A}">
      <dgm:prSet/>
      <dgm:spPr/>
      <dgm:t>
        <a:bodyPr/>
        <a:lstStyle/>
        <a:p>
          <a:endParaRPr lang="en-US"/>
        </a:p>
      </dgm:t>
    </dgm:pt>
    <dgm:pt modelId="{C4DA0B16-35FF-4147-AB11-A239083664AE}">
      <dgm:prSet/>
      <dgm:spPr/>
      <dgm:t>
        <a:bodyPr/>
        <a:lstStyle/>
        <a:p>
          <a:r>
            <a:rPr lang="en-US" dirty="0"/>
            <a:t>Number of transmission line stations :9000(India) and 3,50,000(Worldwide).</a:t>
          </a:r>
        </a:p>
      </dgm:t>
    </dgm:pt>
    <dgm:pt modelId="{58CAD10A-9056-4728-9EBF-3D44D7650421}" type="parTrans" cxnId="{C6B3DDDC-7B40-478F-A154-88437CF895AB}">
      <dgm:prSet/>
      <dgm:spPr/>
      <dgm:t>
        <a:bodyPr/>
        <a:lstStyle/>
        <a:p>
          <a:endParaRPr lang="en-US"/>
        </a:p>
      </dgm:t>
    </dgm:pt>
    <dgm:pt modelId="{EF072FDE-C17D-4D64-A569-4EBE96BFAC19}" type="sibTrans" cxnId="{C6B3DDDC-7B40-478F-A154-88437CF895AB}">
      <dgm:prSet/>
      <dgm:spPr/>
      <dgm:t>
        <a:bodyPr/>
        <a:lstStyle/>
        <a:p>
          <a:endParaRPr lang="en-US"/>
        </a:p>
      </dgm:t>
    </dgm:pt>
    <dgm:pt modelId="{80AC45BD-99C6-4122-BA1C-0F42014F51B1}">
      <dgm:prSet/>
      <dgm:spPr/>
      <dgm:t>
        <a:bodyPr/>
        <a:lstStyle/>
        <a:p>
          <a:r>
            <a:rPr lang="en-US" dirty="0"/>
            <a:t>Generally used in government sector.</a:t>
          </a:r>
        </a:p>
      </dgm:t>
    </dgm:pt>
    <dgm:pt modelId="{7680BE56-02F4-4BB7-8D93-FDD739295688}" type="parTrans" cxnId="{C3FFCF99-7A67-4230-80C8-AFAB9065020F}">
      <dgm:prSet/>
      <dgm:spPr/>
      <dgm:t>
        <a:bodyPr/>
        <a:lstStyle/>
        <a:p>
          <a:endParaRPr lang="en-US"/>
        </a:p>
      </dgm:t>
    </dgm:pt>
    <dgm:pt modelId="{8D725534-0399-4A93-9083-412EEF70D38C}" type="sibTrans" cxnId="{C3FFCF99-7A67-4230-80C8-AFAB9065020F}">
      <dgm:prSet/>
      <dgm:spPr/>
      <dgm:t>
        <a:bodyPr/>
        <a:lstStyle/>
        <a:p>
          <a:endParaRPr lang="en-US"/>
        </a:p>
      </dgm:t>
    </dgm:pt>
    <dgm:pt modelId="{B9601485-FCBA-4301-B4FC-70DA4BAB1B21}">
      <dgm:prSet/>
      <dgm:spPr/>
      <dgm:t>
        <a:bodyPr/>
        <a:lstStyle/>
        <a:p>
          <a:r>
            <a:rPr lang="en-US" dirty="0"/>
            <a:t>10 units per station cost:Rs.25,00,000</a:t>
          </a:r>
        </a:p>
      </dgm:t>
    </dgm:pt>
    <dgm:pt modelId="{D5B3BC8C-B41C-4C00-BCBA-9D8945D89741}" type="parTrans" cxnId="{B0491073-03B4-4BD9-A1FB-751E121EEFBA}">
      <dgm:prSet/>
      <dgm:spPr/>
      <dgm:t>
        <a:bodyPr/>
        <a:lstStyle/>
        <a:p>
          <a:endParaRPr lang="en-US"/>
        </a:p>
      </dgm:t>
    </dgm:pt>
    <dgm:pt modelId="{4B77E8B0-95ED-411A-86C8-4D64B61D3850}" type="sibTrans" cxnId="{B0491073-03B4-4BD9-A1FB-751E121EEFBA}">
      <dgm:prSet/>
      <dgm:spPr/>
      <dgm:t>
        <a:bodyPr/>
        <a:lstStyle/>
        <a:p>
          <a:endParaRPr lang="en-US"/>
        </a:p>
      </dgm:t>
    </dgm:pt>
    <dgm:pt modelId="{A9A01AFC-8994-44C7-B65B-BE0F1FC51C83}" type="pres">
      <dgm:prSet presAssocID="{297A6CC0-45E8-41E9-BFA0-A936E4DD9970}" presName="Name0" presStyleCnt="0">
        <dgm:presLayoutVars>
          <dgm:dir/>
          <dgm:animLvl val="lvl"/>
          <dgm:resizeHandles val="exact"/>
        </dgm:presLayoutVars>
      </dgm:prSet>
      <dgm:spPr/>
    </dgm:pt>
    <dgm:pt modelId="{7A5CF85D-4D99-4F01-9E7E-75BC805D77DC}" type="pres">
      <dgm:prSet presAssocID="{8241C4F8-C052-40A5-89A3-16AA649B186C}" presName="linNode" presStyleCnt="0"/>
      <dgm:spPr/>
    </dgm:pt>
    <dgm:pt modelId="{30AF0B9F-5BBA-4D85-B295-CB0BF5BEC65F}" type="pres">
      <dgm:prSet presAssocID="{8241C4F8-C052-40A5-89A3-16AA649B186C}" presName="parentText" presStyleLbl="node1" presStyleIdx="0" presStyleCnt="6">
        <dgm:presLayoutVars>
          <dgm:chMax val="1"/>
          <dgm:bulletEnabled val="1"/>
        </dgm:presLayoutVars>
      </dgm:prSet>
      <dgm:spPr/>
    </dgm:pt>
    <dgm:pt modelId="{ECACC539-D53D-45DB-87F2-3C06CD11D673}" type="pres">
      <dgm:prSet presAssocID="{CF079AED-5836-4F37-BA8C-61DA4A8E6B79}" presName="sp" presStyleCnt="0"/>
      <dgm:spPr/>
    </dgm:pt>
    <dgm:pt modelId="{6ED2078D-0E5E-49DC-8DBB-1A0B9F7E3ED8}" type="pres">
      <dgm:prSet presAssocID="{8983F0B2-D6CC-4086-9E34-BC3F239B1349}" presName="linNode" presStyleCnt="0"/>
      <dgm:spPr/>
    </dgm:pt>
    <dgm:pt modelId="{D5D99D6F-B8B6-404D-8AE0-15CE67BF439B}" type="pres">
      <dgm:prSet presAssocID="{8983F0B2-D6CC-4086-9E34-BC3F239B1349}" presName="parentText" presStyleLbl="node1" presStyleIdx="1" presStyleCnt="6">
        <dgm:presLayoutVars>
          <dgm:chMax val="1"/>
          <dgm:bulletEnabled val="1"/>
        </dgm:presLayoutVars>
      </dgm:prSet>
      <dgm:spPr/>
    </dgm:pt>
    <dgm:pt modelId="{DF1A6924-85BC-46BE-8E79-E58863D978B4}" type="pres">
      <dgm:prSet presAssocID="{FB052D9D-8822-4AE5-8309-62F5FAC6B884}" presName="sp" presStyleCnt="0"/>
      <dgm:spPr/>
    </dgm:pt>
    <dgm:pt modelId="{2A7EE533-F548-4F8B-9C8F-A5DCC3E186E4}" type="pres">
      <dgm:prSet presAssocID="{FCC60E55-E0FE-429D-8FAE-3DC4E509F5DE}" presName="linNode" presStyleCnt="0"/>
      <dgm:spPr/>
    </dgm:pt>
    <dgm:pt modelId="{7D413C61-E995-4006-A237-CEFE49290A7C}" type="pres">
      <dgm:prSet presAssocID="{FCC60E55-E0FE-429D-8FAE-3DC4E509F5DE}" presName="parentText" presStyleLbl="node1" presStyleIdx="2" presStyleCnt="6">
        <dgm:presLayoutVars>
          <dgm:chMax val="1"/>
          <dgm:bulletEnabled val="1"/>
        </dgm:presLayoutVars>
      </dgm:prSet>
      <dgm:spPr/>
    </dgm:pt>
    <dgm:pt modelId="{EE967C52-E4F4-4868-B2AA-56B54FC60A5E}" type="pres">
      <dgm:prSet presAssocID="{E9A7B3DB-119C-4617-BF73-5364714059D2}" presName="sp" presStyleCnt="0"/>
      <dgm:spPr/>
    </dgm:pt>
    <dgm:pt modelId="{8BABAE5E-391C-4AFD-B163-BBAD59EA3670}" type="pres">
      <dgm:prSet presAssocID="{C4DA0B16-35FF-4147-AB11-A239083664AE}" presName="linNode" presStyleCnt="0"/>
      <dgm:spPr/>
    </dgm:pt>
    <dgm:pt modelId="{70631ACE-EEB5-4FCB-B296-E51079030898}" type="pres">
      <dgm:prSet presAssocID="{C4DA0B16-35FF-4147-AB11-A239083664AE}" presName="parentText" presStyleLbl="node1" presStyleIdx="3" presStyleCnt="6">
        <dgm:presLayoutVars>
          <dgm:chMax val="1"/>
          <dgm:bulletEnabled val="1"/>
        </dgm:presLayoutVars>
      </dgm:prSet>
      <dgm:spPr/>
    </dgm:pt>
    <dgm:pt modelId="{5A81F776-6A47-4A0A-965E-726E821D845A}" type="pres">
      <dgm:prSet presAssocID="{EF072FDE-C17D-4D64-A569-4EBE96BFAC19}" presName="sp" presStyleCnt="0"/>
      <dgm:spPr/>
    </dgm:pt>
    <dgm:pt modelId="{8110759D-16B1-4223-BADB-B02A36F50937}" type="pres">
      <dgm:prSet presAssocID="{80AC45BD-99C6-4122-BA1C-0F42014F51B1}" presName="linNode" presStyleCnt="0"/>
      <dgm:spPr/>
    </dgm:pt>
    <dgm:pt modelId="{9CA0A6BC-2352-4F7F-A232-917944FBD716}" type="pres">
      <dgm:prSet presAssocID="{80AC45BD-99C6-4122-BA1C-0F42014F51B1}" presName="parentText" presStyleLbl="node1" presStyleIdx="4" presStyleCnt="6">
        <dgm:presLayoutVars>
          <dgm:chMax val="1"/>
          <dgm:bulletEnabled val="1"/>
        </dgm:presLayoutVars>
      </dgm:prSet>
      <dgm:spPr/>
    </dgm:pt>
    <dgm:pt modelId="{C49E267F-8FD3-4BEE-A233-34E83769A5C2}" type="pres">
      <dgm:prSet presAssocID="{8D725534-0399-4A93-9083-412EEF70D38C}" presName="sp" presStyleCnt="0"/>
      <dgm:spPr/>
    </dgm:pt>
    <dgm:pt modelId="{1295F8A4-EA62-4EDA-BDDB-C7177B9476C3}" type="pres">
      <dgm:prSet presAssocID="{B9601485-FCBA-4301-B4FC-70DA4BAB1B21}" presName="linNode" presStyleCnt="0"/>
      <dgm:spPr/>
    </dgm:pt>
    <dgm:pt modelId="{43D80FFE-35A3-4DC1-99F9-FB0EA0A35575}" type="pres">
      <dgm:prSet presAssocID="{B9601485-FCBA-4301-B4FC-70DA4BAB1B21}" presName="parentText" presStyleLbl="node1" presStyleIdx="5" presStyleCnt="6">
        <dgm:presLayoutVars>
          <dgm:chMax val="1"/>
          <dgm:bulletEnabled val="1"/>
        </dgm:presLayoutVars>
      </dgm:prSet>
      <dgm:spPr/>
    </dgm:pt>
  </dgm:ptLst>
  <dgm:cxnLst>
    <dgm:cxn modelId="{79DA010A-F451-49FE-877A-C0E2996C3781}" srcId="{297A6CC0-45E8-41E9-BFA0-A936E4DD9970}" destId="{8983F0B2-D6CC-4086-9E34-BC3F239B1349}" srcOrd="1" destOrd="0" parTransId="{A3AA0123-780C-42DA-AEDD-97D04C1792C1}" sibTransId="{FB052D9D-8822-4AE5-8309-62F5FAC6B884}"/>
    <dgm:cxn modelId="{B922C666-4A4D-4835-871B-B61294EA6279}" type="presOf" srcId="{80AC45BD-99C6-4122-BA1C-0F42014F51B1}" destId="{9CA0A6BC-2352-4F7F-A232-917944FBD716}" srcOrd="0" destOrd="0" presId="urn:microsoft.com/office/officeart/2005/8/layout/vList5"/>
    <dgm:cxn modelId="{08F9C068-382D-4E83-9A37-1E09AE002B1D}" type="presOf" srcId="{B9601485-FCBA-4301-B4FC-70DA4BAB1B21}" destId="{43D80FFE-35A3-4DC1-99F9-FB0EA0A35575}" srcOrd="0" destOrd="0" presId="urn:microsoft.com/office/officeart/2005/8/layout/vList5"/>
    <dgm:cxn modelId="{0941314A-9D8A-470F-B954-3CA1B84BA49C}" type="presOf" srcId="{8983F0B2-D6CC-4086-9E34-BC3F239B1349}" destId="{D5D99D6F-B8B6-404D-8AE0-15CE67BF439B}" srcOrd="0" destOrd="0" presId="urn:microsoft.com/office/officeart/2005/8/layout/vList5"/>
    <dgm:cxn modelId="{B0491073-03B4-4BD9-A1FB-751E121EEFBA}" srcId="{297A6CC0-45E8-41E9-BFA0-A936E4DD9970}" destId="{B9601485-FCBA-4301-B4FC-70DA4BAB1B21}" srcOrd="5" destOrd="0" parTransId="{D5B3BC8C-B41C-4C00-BCBA-9D8945D89741}" sibTransId="{4B77E8B0-95ED-411A-86C8-4D64B61D3850}"/>
    <dgm:cxn modelId="{3605B982-2EBC-4C8B-A0BB-8EE1A8DF356A}" srcId="{297A6CC0-45E8-41E9-BFA0-A936E4DD9970}" destId="{FCC60E55-E0FE-429D-8FAE-3DC4E509F5DE}" srcOrd="2" destOrd="0" parTransId="{9C2565C2-9803-4CCD-8DE6-8CBA173180A2}" sibTransId="{E9A7B3DB-119C-4617-BF73-5364714059D2}"/>
    <dgm:cxn modelId="{C6E09385-3624-471A-8C1B-665E3803BACA}" srcId="{297A6CC0-45E8-41E9-BFA0-A936E4DD9970}" destId="{8241C4F8-C052-40A5-89A3-16AA649B186C}" srcOrd="0" destOrd="0" parTransId="{B926AB5F-1A66-4265-B3DB-5FA3E622B0B1}" sibTransId="{CF079AED-5836-4F37-BA8C-61DA4A8E6B79}"/>
    <dgm:cxn modelId="{5F9F1D88-1B8F-4C94-962B-B7186E611427}" type="presOf" srcId="{C4DA0B16-35FF-4147-AB11-A239083664AE}" destId="{70631ACE-EEB5-4FCB-B296-E51079030898}" srcOrd="0" destOrd="0" presId="urn:microsoft.com/office/officeart/2005/8/layout/vList5"/>
    <dgm:cxn modelId="{C3FFCF99-7A67-4230-80C8-AFAB9065020F}" srcId="{297A6CC0-45E8-41E9-BFA0-A936E4DD9970}" destId="{80AC45BD-99C6-4122-BA1C-0F42014F51B1}" srcOrd="4" destOrd="0" parTransId="{7680BE56-02F4-4BB7-8D93-FDD739295688}" sibTransId="{8D725534-0399-4A93-9083-412EEF70D38C}"/>
    <dgm:cxn modelId="{C6B3DDDC-7B40-478F-A154-88437CF895AB}" srcId="{297A6CC0-45E8-41E9-BFA0-A936E4DD9970}" destId="{C4DA0B16-35FF-4147-AB11-A239083664AE}" srcOrd="3" destOrd="0" parTransId="{58CAD10A-9056-4728-9EBF-3D44D7650421}" sibTransId="{EF072FDE-C17D-4D64-A569-4EBE96BFAC19}"/>
    <dgm:cxn modelId="{829401E9-EC51-4A2F-AE95-8B0C9706A5F4}" type="presOf" srcId="{297A6CC0-45E8-41E9-BFA0-A936E4DD9970}" destId="{A9A01AFC-8994-44C7-B65B-BE0F1FC51C83}" srcOrd="0" destOrd="0" presId="urn:microsoft.com/office/officeart/2005/8/layout/vList5"/>
    <dgm:cxn modelId="{A1C0AEEB-D5B6-40B0-927F-0C3C259BE1F6}" type="presOf" srcId="{8241C4F8-C052-40A5-89A3-16AA649B186C}" destId="{30AF0B9F-5BBA-4D85-B295-CB0BF5BEC65F}" srcOrd="0" destOrd="0" presId="urn:microsoft.com/office/officeart/2005/8/layout/vList5"/>
    <dgm:cxn modelId="{02B147F8-7FE1-4D9B-9DF1-776304CE43C7}" type="presOf" srcId="{FCC60E55-E0FE-429D-8FAE-3DC4E509F5DE}" destId="{7D413C61-E995-4006-A237-CEFE49290A7C}" srcOrd="0" destOrd="0" presId="urn:microsoft.com/office/officeart/2005/8/layout/vList5"/>
    <dgm:cxn modelId="{B02069CF-9506-42C5-8D48-E12E5D770D7F}" type="presParOf" srcId="{A9A01AFC-8994-44C7-B65B-BE0F1FC51C83}" destId="{7A5CF85D-4D99-4F01-9E7E-75BC805D77DC}" srcOrd="0" destOrd="0" presId="urn:microsoft.com/office/officeart/2005/8/layout/vList5"/>
    <dgm:cxn modelId="{DB8E6DB3-751E-44CC-B749-CFF313B76BB8}" type="presParOf" srcId="{7A5CF85D-4D99-4F01-9E7E-75BC805D77DC}" destId="{30AF0B9F-5BBA-4D85-B295-CB0BF5BEC65F}" srcOrd="0" destOrd="0" presId="urn:microsoft.com/office/officeart/2005/8/layout/vList5"/>
    <dgm:cxn modelId="{ACD27F95-2957-44FF-8ECC-414093056C04}" type="presParOf" srcId="{A9A01AFC-8994-44C7-B65B-BE0F1FC51C83}" destId="{ECACC539-D53D-45DB-87F2-3C06CD11D673}" srcOrd="1" destOrd="0" presId="urn:microsoft.com/office/officeart/2005/8/layout/vList5"/>
    <dgm:cxn modelId="{0C78717D-4D1C-43A0-A14F-007028D5F6C8}" type="presParOf" srcId="{A9A01AFC-8994-44C7-B65B-BE0F1FC51C83}" destId="{6ED2078D-0E5E-49DC-8DBB-1A0B9F7E3ED8}" srcOrd="2" destOrd="0" presId="urn:microsoft.com/office/officeart/2005/8/layout/vList5"/>
    <dgm:cxn modelId="{16B8ADD4-A287-48DD-8984-4DCF0D761F23}" type="presParOf" srcId="{6ED2078D-0E5E-49DC-8DBB-1A0B9F7E3ED8}" destId="{D5D99D6F-B8B6-404D-8AE0-15CE67BF439B}" srcOrd="0" destOrd="0" presId="urn:microsoft.com/office/officeart/2005/8/layout/vList5"/>
    <dgm:cxn modelId="{3B7163AB-2491-4B52-B981-AFB024BF1C9B}" type="presParOf" srcId="{A9A01AFC-8994-44C7-B65B-BE0F1FC51C83}" destId="{DF1A6924-85BC-46BE-8E79-E58863D978B4}" srcOrd="3" destOrd="0" presId="urn:microsoft.com/office/officeart/2005/8/layout/vList5"/>
    <dgm:cxn modelId="{98DE6252-E278-4EDC-B6E4-8DE94B6C831F}" type="presParOf" srcId="{A9A01AFC-8994-44C7-B65B-BE0F1FC51C83}" destId="{2A7EE533-F548-4F8B-9C8F-A5DCC3E186E4}" srcOrd="4" destOrd="0" presId="urn:microsoft.com/office/officeart/2005/8/layout/vList5"/>
    <dgm:cxn modelId="{7AFA7E2C-1F5B-4687-8A20-01AD1347A026}" type="presParOf" srcId="{2A7EE533-F548-4F8B-9C8F-A5DCC3E186E4}" destId="{7D413C61-E995-4006-A237-CEFE49290A7C}" srcOrd="0" destOrd="0" presId="urn:microsoft.com/office/officeart/2005/8/layout/vList5"/>
    <dgm:cxn modelId="{EDFE967B-8A76-4D95-AAB8-71D9DBAAC18F}" type="presParOf" srcId="{A9A01AFC-8994-44C7-B65B-BE0F1FC51C83}" destId="{EE967C52-E4F4-4868-B2AA-56B54FC60A5E}" srcOrd="5" destOrd="0" presId="urn:microsoft.com/office/officeart/2005/8/layout/vList5"/>
    <dgm:cxn modelId="{D24EC0B4-6901-4501-9C0C-4B4DD867C0E0}" type="presParOf" srcId="{A9A01AFC-8994-44C7-B65B-BE0F1FC51C83}" destId="{8BABAE5E-391C-4AFD-B163-BBAD59EA3670}" srcOrd="6" destOrd="0" presId="urn:microsoft.com/office/officeart/2005/8/layout/vList5"/>
    <dgm:cxn modelId="{0FB8BF70-E496-4A40-A4EB-BF1C69F92C06}" type="presParOf" srcId="{8BABAE5E-391C-4AFD-B163-BBAD59EA3670}" destId="{70631ACE-EEB5-4FCB-B296-E51079030898}" srcOrd="0" destOrd="0" presId="urn:microsoft.com/office/officeart/2005/8/layout/vList5"/>
    <dgm:cxn modelId="{D0CC9DCB-4C04-46CA-8ED7-D9D8980972FD}" type="presParOf" srcId="{A9A01AFC-8994-44C7-B65B-BE0F1FC51C83}" destId="{5A81F776-6A47-4A0A-965E-726E821D845A}" srcOrd="7" destOrd="0" presId="urn:microsoft.com/office/officeart/2005/8/layout/vList5"/>
    <dgm:cxn modelId="{2EAB21D7-25A6-4CA7-9B00-7B7A52A8A9EF}" type="presParOf" srcId="{A9A01AFC-8994-44C7-B65B-BE0F1FC51C83}" destId="{8110759D-16B1-4223-BADB-B02A36F50937}" srcOrd="8" destOrd="0" presId="urn:microsoft.com/office/officeart/2005/8/layout/vList5"/>
    <dgm:cxn modelId="{D55184F5-D943-4F83-AB93-2960F43C4FE7}" type="presParOf" srcId="{8110759D-16B1-4223-BADB-B02A36F50937}" destId="{9CA0A6BC-2352-4F7F-A232-917944FBD716}" srcOrd="0" destOrd="0" presId="urn:microsoft.com/office/officeart/2005/8/layout/vList5"/>
    <dgm:cxn modelId="{990DA40C-1EAF-48B0-978F-F983EEECE288}" type="presParOf" srcId="{A9A01AFC-8994-44C7-B65B-BE0F1FC51C83}" destId="{C49E267F-8FD3-4BEE-A233-34E83769A5C2}" srcOrd="9" destOrd="0" presId="urn:microsoft.com/office/officeart/2005/8/layout/vList5"/>
    <dgm:cxn modelId="{05A078F3-D265-4455-A40B-A8EB5BD26A92}" type="presParOf" srcId="{A9A01AFC-8994-44C7-B65B-BE0F1FC51C83}" destId="{1295F8A4-EA62-4EDA-BDDB-C7177B9476C3}" srcOrd="10" destOrd="0" presId="urn:microsoft.com/office/officeart/2005/8/layout/vList5"/>
    <dgm:cxn modelId="{9B812E5C-F1A8-499E-BE00-EB899C558690}" type="presParOf" srcId="{1295F8A4-EA62-4EDA-BDDB-C7177B9476C3}" destId="{43D80FFE-35A3-4DC1-99F9-FB0EA0A35575}"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AF0B9F-5BBA-4D85-B295-CB0BF5BEC65F}">
      <dsp:nvSpPr>
        <dsp:cNvPr id="0" name=""/>
        <dsp:cNvSpPr/>
      </dsp:nvSpPr>
      <dsp:spPr>
        <a:xfrm>
          <a:off x="3532161" y="1197"/>
          <a:ext cx="3973682" cy="69724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t> Cost of the prototype:-Rs.10,000</a:t>
          </a:r>
        </a:p>
      </dsp:txBody>
      <dsp:txXfrm>
        <a:off x="3566198" y="35234"/>
        <a:ext cx="3905608" cy="629175"/>
      </dsp:txXfrm>
    </dsp:sp>
    <dsp:sp modelId="{D5D99D6F-B8B6-404D-8AE0-15CE67BF439B}">
      <dsp:nvSpPr>
        <dsp:cNvPr id="0" name=""/>
        <dsp:cNvSpPr/>
      </dsp:nvSpPr>
      <dsp:spPr>
        <a:xfrm>
          <a:off x="3532161" y="733309"/>
          <a:ext cx="3973682" cy="697249"/>
        </a:xfrm>
        <a:prstGeom prst="roundRect">
          <a:avLst/>
        </a:prstGeom>
        <a:solidFill>
          <a:schemeClr val="accent2">
            <a:hueOff val="-291073"/>
            <a:satOff val="-16786"/>
            <a:lumOff val="17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t>While implementing it to product level and adding extra features:Rs.2,50,000(</a:t>
          </a:r>
          <a:r>
            <a:rPr lang="en-US" sz="1700" kern="1200" dirty="0" err="1"/>
            <a:t>approx</a:t>
          </a:r>
          <a:r>
            <a:rPr lang="en-US" sz="1700" kern="1200" dirty="0"/>
            <a:t>).</a:t>
          </a:r>
        </a:p>
      </dsp:txBody>
      <dsp:txXfrm>
        <a:off x="3566198" y="767346"/>
        <a:ext cx="3905608" cy="629175"/>
      </dsp:txXfrm>
    </dsp:sp>
    <dsp:sp modelId="{7D413C61-E995-4006-A237-CEFE49290A7C}">
      <dsp:nvSpPr>
        <dsp:cNvPr id="0" name=""/>
        <dsp:cNvSpPr/>
      </dsp:nvSpPr>
      <dsp:spPr>
        <a:xfrm>
          <a:off x="3532161" y="1465421"/>
          <a:ext cx="3973682" cy="697249"/>
        </a:xfrm>
        <a:prstGeom prst="roundRect">
          <a:avLst/>
        </a:prstGeom>
        <a:solidFill>
          <a:schemeClr val="accent2">
            <a:hueOff val="-582145"/>
            <a:satOff val="-33571"/>
            <a:lumOff val="345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rtl="0">
            <a:lnSpc>
              <a:spcPct val="90000"/>
            </a:lnSpc>
            <a:spcBef>
              <a:spcPct val="0"/>
            </a:spcBef>
            <a:spcAft>
              <a:spcPct val="35000"/>
            </a:spcAft>
            <a:buNone/>
          </a:pPr>
          <a:r>
            <a:rPr lang="en-US" sz="1700" kern="1200" dirty="0">
              <a:latin typeface="Calibri Light"/>
            </a:rPr>
            <a:t>Basically it is helpful for power utility companies.</a:t>
          </a:r>
          <a:endParaRPr lang="en-US" sz="1700" kern="1200" dirty="0"/>
        </a:p>
      </dsp:txBody>
      <dsp:txXfrm>
        <a:off x="3566198" y="1499458"/>
        <a:ext cx="3905608" cy="629175"/>
      </dsp:txXfrm>
    </dsp:sp>
    <dsp:sp modelId="{70631ACE-EEB5-4FCB-B296-E51079030898}">
      <dsp:nvSpPr>
        <dsp:cNvPr id="0" name=""/>
        <dsp:cNvSpPr/>
      </dsp:nvSpPr>
      <dsp:spPr>
        <a:xfrm>
          <a:off x="3532161" y="2197533"/>
          <a:ext cx="3973682" cy="697249"/>
        </a:xfrm>
        <a:prstGeom prst="roundRect">
          <a:avLst/>
        </a:prstGeom>
        <a:solidFill>
          <a:schemeClr val="accent2">
            <a:hueOff val="-873218"/>
            <a:satOff val="-50357"/>
            <a:lumOff val="517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t>Number of transmission line stations :9000(India) and 3,50,000(Worldwide).</a:t>
          </a:r>
        </a:p>
      </dsp:txBody>
      <dsp:txXfrm>
        <a:off x="3566198" y="2231570"/>
        <a:ext cx="3905608" cy="629175"/>
      </dsp:txXfrm>
    </dsp:sp>
    <dsp:sp modelId="{9CA0A6BC-2352-4F7F-A232-917944FBD716}">
      <dsp:nvSpPr>
        <dsp:cNvPr id="0" name=""/>
        <dsp:cNvSpPr/>
      </dsp:nvSpPr>
      <dsp:spPr>
        <a:xfrm>
          <a:off x="3532161" y="2929645"/>
          <a:ext cx="3973682" cy="697249"/>
        </a:xfrm>
        <a:prstGeom prst="roundRect">
          <a:avLst/>
        </a:prstGeom>
        <a:solidFill>
          <a:schemeClr val="accent2">
            <a:hueOff val="-1164290"/>
            <a:satOff val="-67142"/>
            <a:lumOff val="690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t>Generally used in government sector.</a:t>
          </a:r>
        </a:p>
      </dsp:txBody>
      <dsp:txXfrm>
        <a:off x="3566198" y="2963682"/>
        <a:ext cx="3905608" cy="629175"/>
      </dsp:txXfrm>
    </dsp:sp>
    <dsp:sp modelId="{43D80FFE-35A3-4DC1-99F9-FB0EA0A35575}">
      <dsp:nvSpPr>
        <dsp:cNvPr id="0" name=""/>
        <dsp:cNvSpPr/>
      </dsp:nvSpPr>
      <dsp:spPr>
        <a:xfrm>
          <a:off x="3532161" y="3661757"/>
          <a:ext cx="3973682" cy="697249"/>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t>10 units per station cost:Rs.25,00,000</a:t>
          </a:r>
        </a:p>
      </dsp:txBody>
      <dsp:txXfrm>
        <a:off x="3566198" y="3695794"/>
        <a:ext cx="3905608" cy="62917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2.jpe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pPr/>
              <a:t>7/3/2024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pPr/>
              <a:t>7/3/2024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pPr/>
              <a:t>7/3/2024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pPr/>
              <a:t>7/3/2024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pPr/>
              <a:t>7/3/2024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pPr/>
              <a:t>7/3/2024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pPr/>
              <a:t>7/3/2024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pPr/>
              <a:t>7/3/2024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pPr/>
              <a:t>7/3/2024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pPr/>
              <a:t>7/3/2024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pPr/>
              <a:t>7/3/2024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pPr/>
              <a:t>7/3/2024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pPr/>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sky, outdoor, outdoor object, pylon&#10;&#10;Description automatically generated">
            <a:extLst>
              <a:ext uri="{FF2B5EF4-FFF2-40B4-BE49-F238E27FC236}">
                <a16:creationId xmlns:a16="http://schemas.microsoft.com/office/drawing/2014/main" id="{95D9F065-CC76-2F29-A209-50C43E7AF658}"/>
              </a:ext>
            </a:extLst>
          </p:cNvPr>
          <p:cNvPicPr>
            <a:picLocks noChangeAspect="1"/>
          </p:cNvPicPr>
          <p:nvPr/>
        </p:nvPicPr>
        <p:blipFill rotWithShape="1">
          <a:blip r:embed="rId2" cstate="print"/>
          <a:srcRect r="11521" b="1"/>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1" y="1122363"/>
            <a:ext cx="4023360" cy="3204134"/>
          </a:xfrm>
        </p:spPr>
        <p:txBody>
          <a:bodyPr anchor="b">
            <a:normAutofit/>
          </a:bodyPr>
          <a:lstStyle/>
          <a:p>
            <a:pPr algn="l"/>
            <a:r>
              <a:rPr lang="en-US" sz="4400" b="1">
                <a:cs typeface="Calibri Light"/>
              </a:rPr>
              <a:t>VIDYUT RAKSHAK: POWER LINE INSPECTION ROBOT</a:t>
            </a:r>
          </a:p>
        </p:txBody>
      </p:sp>
      <p:sp>
        <p:nvSpPr>
          <p:cNvPr id="3" name="Subtitle 2"/>
          <p:cNvSpPr>
            <a:spLocks noGrp="1"/>
          </p:cNvSpPr>
          <p:nvPr>
            <p:ph type="subTitle" idx="1"/>
          </p:nvPr>
        </p:nvSpPr>
        <p:spPr>
          <a:xfrm>
            <a:off x="477980" y="4614826"/>
            <a:ext cx="3998779" cy="1466237"/>
          </a:xfrm>
        </p:spPr>
        <p:txBody>
          <a:bodyPr vert="horz" lIns="91440" tIns="45720" rIns="91440" bIns="45720" rtlCol="0" anchor="t">
            <a:normAutofit/>
          </a:bodyPr>
          <a:lstStyle/>
          <a:p>
            <a:pPr algn="l"/>
            <a:endParaRPr lang="en-US" sz="2000" dirty="0">
              <a:cs typeface="Calibri"/>
            </a:endParaRPr>
          </a:p>
          <a:p>
            <a:pPr algn="l"/>
            <a:r>
              <a:rPr lang="en-US" sz="2000">
                <a:cs typeface="Calibri"/>
              </a:rPr>
              <a:t>GNANESHWAR ADAPA</a:t>
            </a:r>
            <a:endParaRPr lang="en-US" sz="2000" dirty="0">
              <a:cs typeface="Calibri"/>
            </a:endParaRP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8A6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A16855-AA96-172B-A228-CDE05C754C4D}"/>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b="1" kern="1200">
                <a:solidFill>
                  <a:srgbClr val="FFFFFF"/>
                </a:solidFill>
                <a:latin typeface="+mj-lt"/>
                <a:ea typeface="+mj-ea"/>
                <a:cs typeface="+mj-cs"/>
              </a:rPr>
              <a:t>CAD MODEL:-</a:t>
            </a:r>
          </a:p>
        </p:txBody>
      </p:sp>
      <p:pic>
        <p:nvPicPr>
          <p:cNvPr id="8" name="Picture 8" descr="A picture containing light, toy&#10;&#10;Description automatically generated">
            <a:extLst>
              <a:ext uri="{FF2B5EF4-FFF2-40B4-BE49-F238E27FC236}">
                <a16:creationId xmlns:a16="http://schemas.microsoft.com/office/drawing/2014/main" id="{602EF246-6603-203E-10F7-9E2BDBC52C68}"/>
              </a:ext>
            </a:extLst>
          </p:cNvPr>
          <p:cNvPicPr>
            <a:picLocks noGrp="1" noChangeAspect="1"/>
          </p:cNvPicPr>
          <p:nvPr>
            <p:ph idx="1"/>
          </p:nvPr>
        </p:nvPicPr>
        <p:blipFill>
          <a:blip r:embed="rId2" cstate="print"/>
          <a:stretch>
            <a:fillRect/>
          </a:stretch>
        </p:blipFill>
        <p:spPr>
          <a:xfrm>
            <a:off x="4097942" y="961812"/>
            <a:ext cx="7069515" cy="4930987"/>
          </a:xfrm>
          <a:prstGeom prst="rect">
            <a:avLst/>
          </a:prstGeom>
        </p:spPr>
      </p:pic>
    </p:spTree>
    <p:extLst>
      <p:ext uri="{BB962C8B-B14F-4D97-AF65-F5344CB8AC3E}">
        <p14:creationId xmlns:p14="http://schemas.microsoft.com/office/powerpoint/2010/main" val="3879940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02E0E93-E59F-084E-9A94-F666C77735D7}"/>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23631C73-3B2E-DDA6-E15F-F0096CB21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113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CE4A63-F9FD-B362-6F36-3F2602D2547E}"/>
              </a:ext>
            </a:extLst>
          </p:cNvPr>
          <p:cNvSpPr>
            <a:spLocks noGrp="1"/>
          </p:cNvSpPr>
          <p:nvPr>
            <p:ph type="title"/>
          </p:nvPr>
        </p:nvSpPr>
        <p:spPr>
          <a:xfrm>
            <a:off x="838200" y="365125"/>
            <a:ext cx="10515600" cy="1325563"/>
          </a:xfrm>
        </p:spPr>
        <p:txBody>
          <a:bodyPr>
            <a:normAutofit/>
          </a:bodyPr>
          <a:lstStyle/>
          <a:p>
            <a:r>
              <a:rPr lang="en-US" sz="4600" b="1" dirty="0">
                <a:solidFill>
                  <a:srgbClr val="FFFFFF"/>
                </a:solidFill>
                <a:cs typeface="Calibri Light"/>
              </a:rPr>
              <a:t>PROTOTYPE:-</a:t>
            </a:r>
          </a:p>
        </p:txBody>
      </p:sp>
      <p:pic>
        <p:nvPicPr>
          <p:cNvPr id="7" name="Picture 4" descr="A picture containing floor&#10;&#10;Description automatically generated">
            <a:extLst>
              <a:ext uri="{FF2B5EF4-FFF2-40B4-BE49-F238E27FC236}">
                <a16:creationId xmlns:a16="http://schemas.microsoft.com/office/drawing/2014/main" id="{FF218E2D-9BF2-CB2D-0091-F6A7E92D1372}"/>
              </a:ext>
            </a:extLst>
          </p:cNvPr>
          <p:cNvPicPr>
            <a:picLocks noChangeAspect="1"/>
          </p:cNvPicPr>
          <p:nvPr/>
        </p:nvPicPr>
        <p:blipFill rotWithShape="1">
          <a:blip r:embed="rId2" cstate="print"/>
          <a:srcRect r="-2" b="18453"/>
          <a:stretch/>
        </p:blipFill>
        <p:spPr>
          <a:xfrm>
            <a:off x="7499659" y="2664757"/>
            <a:ext cx="3205748" cy="3319551"/>
          </a:xfrm>
          <a:custGeom>
            <a:avLst/>
            <a:gdLst/>
            <a:ahLst/>
            <a:cxnLst/>
            <a:rect l="l" t="t" r="r" b="b"/>
            <a:pathLst>
              <a:path w="4035547" h="4178808">
                <a:moveTo>
                  <a:pt x="14988" y="0"/>
                </a:moveTo>
                <a:lnTo>
                  <a:pt x="4035547" y="0"/>
                </a:lnTo>
                <a:lnTo>
                  <a:pt x="4035547" y="4161794"/>
                </a:lnTo>
                <a:lnTo>
                  <a:pt x="3918602" y="4164199"/>
                </a:lnTo>
                <a:cubicBezTo>
                  <a:pt x="3673497" y="4178956"/>
                  <a:pt x="3428120" y="4172295"/>
                  <a:pt x="3183014" y="4175560"/>
                </a:cubicBezTo>
                <a:cubicBezTo>
                  <a:pt x="2855121" y="4180001"/>
                  <a:pt x="2527499" y="4168639"/>
                  <a:pt x="2199742" y="4167595"/>
                </a:cubicBezTo>
                <a:cubicBezTo>
                  <a:pt x="2132562" y="4167334"/>
                  <a:pt x="2065110" y="4170729"/>
                  <a:pt x="1998202" y="4175952"/>
                </a:cubicBezTo>
                <a:cubicBezTo>
                  <a:pt x="1905507" y="4183005"/>
                  <a:pt x="1814033" y="4174124"/>
                  <a:pt x="1722153" y="4165766"/>
                </a:cubicBezTo>
                <a:cubicBezTo>
                  <a:pt x="1611407" y="4155711"/>
                  <a:pt x="1500933" y="4164591"/>
                  <a:pt x="1390867" y="4176214"/>
                </a:cubicBezTo>
                <a:lnTo>
                  <a:pt x="1348076" y="4178808"/>
                </a:lnTo>
                <a:lnTo>
                  <a:pt x="597587" y="4178808"/>
                </a:lnTo>
                <a:lnTo>
                  <a:pt x="507890" y="4175773"/>
                </a:lnTo>
                <a:cubicBezTo>
                  <a:pt x="403218" y="4174810"/>
                  <a:pt x="298546" y="4175691"/>
                  <a:pt x="193840" y="4176214"/>
                </a:cubicBezTo>
                <a:lnTo>
                  <a:pt x="2757" y="4175742"/>
                </a:lnTo>
                <a:lnTo>
                  <a:pt x="2810" y="4034870"/>
                </a:lnTo>
                <a:cubicBezTo>
                  <a:pt x="5629" y="3979851"/>
                  <a:pt x="10539" y="3924896"/>
                  <a:pt x="15416" y="3870068"/>
                </a:cubicBezTo>
                <a:cubicBezTo>
                  <a:pt x="23018" y="3799731"/>
                  <a:pt x="25045" y="3728899"/>
                  <a:pt x="21498" y="3658244"/>
                </a:cubicBezTo>
                <a:cubicBezTo>
                  <a:pt x="17063" y="3602147"/>
                  <a:pt x="10095" y="3546050"/>
                  <a:pt x="8828" y="3489953"/>
                </a:cubicBezTo>
                <a:cubicBezTo>
                  <a:pt x="6548" y="3389688"/>
                  <a:pt x="7434" y="3289424"/>
                  <a:pt x="13262" y="3189160"/>
                </a:cubicBezTo>
                <a:cubicBezTo>
                  <a:pt x="16176" y="3138901"/>
                  <a:pt x="20864" y="3089150"/>
                  <a:pt x="22891" y="3038510"/>
                </a:cubicBezTo>
                <a:cubicBezTo>
                  <a:pt x="24918" y="2987870"/>
                  <a:pt x="28973" y="2936723"/>
                  <a:pt x="17444" y="2887098"/>
                </a:cubicBezTo>
                <a:cubicBezTo>
                  <a:pt x="-2068" y="2802699"/>
                  <a:pt x="12249" y="2718680"/>
                  <a:pt x="16430" y="2634534"/>
                </a:cubicBezTo>
                <a:cubicBezTo>
                  <a:pt x="18964" y="2582244"/>
                  <a:pt x="34168" y="2528685"/>
                  <a:pt x="20738" y="2477919"/>
                </a:cubicBezTo>
                <a:cubicBezTo>
                  <a:pt x="-421" y="2398342"/>
                  <a:pt x="13389" y="2320415"/>
                  <a:pt x="20738" y="2242107"/>
                </a:cubicBezTo>
                <a:cubicBezTo>
                  <a:pt x="29213" y="2168001"/>
                  <a:pt x="27718" y="2093082"/>
                  <a:pt x="16303" y="2019369"/>
                </a:cubicBezTo>
                <a:cubicBezTo>
                  <a:pt x="1986" y="1946239"/>
                  <a:pt x="1986" y="1871028"/>
                  <a:pt x="16303" y="1797899"/>
                </a:cubicBezTo>
                <a:cubicBezTo>
                  <a:pt x="28162" y="1737537"/>
                  <a:pt x="29530" y="1675589"/>
                  <a:pt x="20357" y="1614758"/>
                </a:cubicBezTo>
                <a:cubicBezTo>
                  <a:pt x="14149" y="1571226"/>
                  <a:pt x="3000" y="1527947"/>
                  <a:pt x="1480" y="1484415"/>
                </a:cubicBezTo>
                <a:cubicBezTo>
                  <a:pt x="-1662" y="1393377"/>
                  <a:pt x="200" y="1302238"/>
                  <a:pt x="7055" y="1211417"/>
                </a:cubicBezTo>
                <a:cubicBezTo>
                  <a:pt x="15036" y="1107980"/>
                  <a:pt x="30366" y="1004923"/>
                  <a:pt x="19724" y="900725"/>
                </a:cubicBezTo>
                <a:cubicBezTo>
                  <a:pt x="16050" y="864934"/>
                  <a:pt x="8575" y="829270"/>
                  <a:pt x="7815" y="793353"/>
                </a:cubicBezTo>
                <a:cubicBezTo>
                  <a:pt x="6168" y="726087"/>
                  <a:pt x="5407" y="659710"/>
                  <a:pt x="9208" y="590286"/>
                </a:cubicBezTo>
                <a:cubicBezTo>
                  <a:pt x="13009" y="520863"/>
                  <a:pt x="27452" y="450424"/>
                  <a:pt x="17697" y="382270"/>
                </a:cubicBezTo>
                <a:cubicBezTo>
                  <a:pt x="7941" y="314115"/>
                  <a:pt x="14276" y="247103"/>
                  <a:pt x="20611" y="180218"/>
                </a:cubicBezTo>
                <a:cubicBezTo>
                  <a:pt x="23652" y="148426"/>
                  <a:pt x="25711" y="116982"/>
                  <a:pt x="25156" y="85665"/>
                </a:cubicBezTo>
                <a:close/>
              </a:path>
            </a:pathLst>
          </a:custGeom>
        </p:spPr>
      </p:pic>
      <p:sp>
        <p:nvSpPr>
          <p:cNvPr id="9" name="Freeform 3">
            <a:extLst>
              <a:ext uri="{FF2B5EF4-FFF2-40B4-BE49-F238E27FC236}">
                <a16:creationId xmlns:a16="http://schemas.microsoft.com/office/drawing/2014/main" id="{2B7C50BD-8520-83F0-28BD-67B1817C9642}"/>
              </a:ext>
            </a:extLst>
          </p:cNvPr>
          <p:cNvSpPr/>
          <p:nvPr/>
        </p:nvSpPr>
        <p:spPr>
          <a:xfrm>
            <a:off x="909098" y="2422669"/>
            <a:ext cx="5186902" cy="3803728"/>
          </a:xfrm>
          <a:custGeom>
            <a:avLst/>
            <a:gdLst/>
            <a:ahLst/>
            <a:cxnLst/>
            <a:rect l="l" t="t" r="r" b="b"/>
            <a:pathLst>
              <a:path w="7265264" h="5327860">
                <a:moveTo>
                  <a:pt x="0" y="0"/>
                </a:moveTo>
                <a:lnTo>
                  <a:pt x="7265264" y="0"/>
                </a:lnTo>
                <a:lnTo>
                  <a:pt x="7265264" y="5327861"/>
                </a:lnTo>
                <a:lnTo>
                  <a:pt x="0" y="5327861"/>
                </a:lnTo>
                <a:lnTo>
                  <a:pt x="0" y="0"/>
                </a:lnTo>
                <a:close/>
              </a:path>
            </a:pathLst>
          </a:custGeom>
          <a:blipFill>
            <a:blip r:embed="rId3"/>
            <a:stretch>
              <a:fillRect/>
            </a:stretch>
          </a:blipFill>
        </p:spPr>
      </p:sp>
    </p:spTree>
    <p:extLst>
      <p:ext uri="{BB962C8B-B14F-4D97-AF65-F5344CB8AC3E}">
        <p14:creationId xmlns:p14="http://schemas.microsoft.com/office/powerpoint/2010/main" val="34753574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DE52344-BDF6-1527-A016-D4734C611A07}"/>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81B1D71C-ADB0-4DEC-5287-03979DAA9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113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8A4102-2F88-6E3B-2A8A-7F56EA23CACF}"/>
              </a:ext>
            </a:extLst>
          </p:cNvPr>
          <p:cNvSpPr>
            <a:spLocks noGrp="1"/>
          </p:cNvSpPr>
          <p:nvPr>
            <p:ph type="title"/>
          </p:nvPr>
        </p:nvSpPr>
        <p:spPr>
          <a:xfrm>
            <a:off x="838200" y="365125"/>
            <a:ext cx="10515600" cy="1325563"/>
          </a:xfrm>
        </p:spPr>
        <p:txBody>
          <a:bodyPr>
            <a:normAutofit/>
          </a:bodyPr>
          <a:lstStyle/>
          <a:p>
            <a:r>
              <a:rPr lang="en-US" sz="4800" b="1" dirty="0">
                <a:solidFill>
                  <a:schemeClr val="bg1"/>
                </a:solidFill>
                <a:cs typeface="Calibri Light"/>
              </a:rPr>
              <a:t>ECONOMICS:-</a:t>
            </a:r>
            <a:endParaRPr lang="en-US" sz="4600" b="1" dirty="0">
              <a:solidFill>
                <a:schemeClr val="bg1"/>
              </a:solidFill>
              <a:cs typeface="Calibri Light"/>
            </a:endParaRPr>
          </a:p>
        </p:txBody>
      </p:sp>
      <p:graphicFrame>
        <p:nvGraphicFramePr>
          <p:cNvPr id="3" name="Content Placeholder 2">
            <a:extLst>
              <a:ext uri="{FF2B5EF4-FFF2-40B4-BE49-F238E27FC236}">
                <a16:creationId xmlns:a16="http://schemas.microsoft.com/office/drawing/2014/main" id="{E6D4A200-4BD6-8358-8DCB-860461B4BED9}"/>
              </a:ext>
            </a:extLst>
          </p:cNvPr>
          <p:cNvGraphicFramePr>
            <a:graphicFrameLocks noGrp="1"/>
          </p:cNvGraphicFramePr>
          <p:nvPr>
            <p:ph idx="1"/>
            <p:extLst>
              <p:ext uri="{D42A27DB-BD31-4B8C-83A1-F6EECF244321}">
                <p14:modId xmlns:p14="http://schemas.microsoft.com/office/powerpoint/2010/main" val="1535054283"/>
              </p:ext>
            </p:extLst>
          </p:nvPr>
        </p:nvGraphicFramePr>
        <p:xfrm>
          <a:off x="576997" y="2090529"/>
          <a:ext cx="11038006" cy="43602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9863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96A51D9-F19E-E5DF-B521-38FDB23D43B5}"/>
            </a:ext>
          </a:extLst>
        </p:cNvPr>
        <p:cNvGrpSpPr/>
        <p:nvPr/>
      </p:nvGrpSpPr>
      <p:grpSpPr>
        <a:xfrm>
          <a:off x="0" y="0"/>
          <a:ext cx="0" cy="0"/>
          <a:chOff x="0" y="0"/>
          <a:chExt cx="0" cy="0"/>
        </a:xfrm>
      </p:grpSpPr>
      <p:sp>
        <p:nvSpPr>
          <p:cNvPr id="13" name="Rectangle 12">
            <a:extLst>
              <a:ext uri="{FF2B5EF4-FFF2-40B4-BE49-F238E27FC236}">
                <a16:creationId xmlns:a16="http://schemas.microsoft.com/office/drawing/2014/main" id="{14DF8CA0-0E0A-0248-3958-E5A582F403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F922B77-40D2-A9A0-C16C-E460BEFED2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8A6A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C10B56-8570-C99A-DE78-EAF9E346A44F}"/>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b="1" kern="1200" dirty="0">
                <a:solidFill>
                  <a:srgbClr val="FFFFFF"/>
                </a:solidFill>
                <a:latin typeface="+mj-lt"/>
                <a:ea typeface="+mj-ea"/>
                <a:cs typeface="+mj-cs"/>
              </a:rPr>
              <a:t>DESIGN</a:t>
            </a:r>
            <a:br>
              <a:rPr lang="en-US" sz="2600" b="1" kern="1200" dirty="0">
                <a:solidFill>
                  <a:srgbClr val="FFFFFF"/>
                </a:solidFill>
                <a:latin typeface="+mj-lt"/>
                <a:ea typeface="+mj-ea"/>
                <a:cs typeface="+mj-cs"/>
              </a:rPr>
            </a:br>
            <a:r>
              <a:rPr lang="en-US" sz="2600" b="1" kern="1200" dirty="0">
                <a:solidFill>
                  <a:srgbClr val="FFFFFF"/>
                </a:solidFill>
                <a:latin typeface="+mj-lt"/>
                <a:ea typeface="+mj-ea"/>
                <a:cs typeface="+mj-cs"/>
              </a:rPr>
              <a:t>PATENT:-</a:t>
            </a:r>
          </a:p>
        </p:txBody>
      </p:sp>
      <p:sp>
        <p:nvSpPr>
          <p:cNvPr id="5" name="Freeform 3">
            <a:extLst>
              <a:ext uri="{FF2B5EF4-FFF2-40B4-BE49-F238E27FC236}">
                <a16:creationId xmlns:a16="http://schemas.microsoft.com/office/drawing/2014/main" id="{03954D30-6357-4AF9-DB5F-5514A22B3BE6}"/>
              </a:ext>
            </a:extLst>
          </p:cNvPr>
          <p:cNvSpPr/>
          <p:nvPr/>
        </p:nvSpPr>
        <p:spPr>
          <a:xfrm>
            <a:off x="5151933" y="235070"/>
            <a:ext cx="5967515" cy="6378610"/>
          </a:xfrm>
          <a:custGeom>
            <a:avLst/>
            <a:gdLst/>
            <a:ahLst/>
            <a:cxnLst/>
            <a:rect l="l" t="t" r="r" b="b"/>
            <a:pathLst>
              <a:path w="7526134" h="8044601">
                <a:moveTo>
                  <a:pt x="0" y="0"/>
                </a:moveTo>
                <a:lnTo>
                  <a:pt x="7526134" y="0"/>
                </a:lnTo>
                <a:lnTo>
                  <a:pt x="7526134" y="8044601"/>
                </a:lnTo>
                <a:lnTo>
                  <a:pt x="0" y="8044601"/>
                </a:lnTo>
                <a:lnTo>
                  <a:pt x="0" y="0"/>
                </a:lnTo>
                <a:close/>
              </a:path>
            </a:pathLst>
          </a:custGeom>
          <a:blipFill>
            <a:blip r:embed="rId2"/>
            <a:stretch>
              <a:fillRect/>
            </a:stretch>
          </a:blipFill>
        </p:spPr>
      </p:sp>
    </p:spTree>
    <p:extLst>
      <p:ext uri="{BB962C8B-B14F-4D97-AF65-F5344CB8AC3E}">
        <p14:creationId xmlns:p14="http://schemas.microsoft.com/office/powerpoint/2010/main" val="268394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113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5FCAA5-5485-D9B0-5377-C4504F419D2F}"/>
              </a:ext>
            </a:extLst>
          </p:cNvPr>
          <p:cNvSpPr>
            <a:spLocks noGrp="1"/>
          </p:cNvSpPr>
          <p:nvPr>
            <p:ph type="title"/>
          </p:nvPr>
        </p:nvSpPr>
        <p:spPr>
          <a:xfrm>
            <a:off x="838200" y="365125"/>
            <a:ext cx="10515600" cy="1325563"/>
          </a:xfrm>
        </p:spPr>
        <p:txBody>
          <a:bodyPr>
            <a:normAutofit/>
          </a:bodyPr>
          <a:lstStyle/>
          <a:p>
            <a:r>
              <a:rPr lang="en-US" sz="4600" b="1">
                <a:solidFill>
                  <a:srgbClr val="FFFFFF"/>
                </a:solidFill>
                <a:cs typeface="Calibri Light"/>
              </a:rPr>
              <a:t>CONCLUSION:-</a:t>
            </a:r>
          </a:p>
        </p:txBody>
      </p:sp>
      <p:sp>
        <p:nvSpPr>
          <p:cNvPr id="3" name="Content Placeholder 2">
            <a:extLst>
              <a:ext uri="{FF2B5EF4-FFF2-40B4-BE49-F238E27FC236}">
                <a16:creationId xmlns:a16="http://schemas.microsoft.com/office/drawing/2014/main" id="{0616FFE5-F308-9F15-45BC-8287BFC022D1}"/>
              </a:ext>
            </a:extLst>
          </p:cNvPr>
          <p:cNvSpPr>
            <a:spLocks noGrp="1"/>
          </p:cNvSpPr>
          <p:nvPr>
            <p:ph idx="1"/>
          </p:nvPr>
        </p:nvSpPr>
        <p:spPr>
          <a:xfrm>
            <a:off x="838200" y="2438400"/>
            <a:ext cx="10515600" cy="3738562"/>
          </a:xfrm>
        </p:spPr>
        <p:txBody>
          <a:bodyPr vert="horz" lIns="91440" tIns="45720" rIns="91440" bIns="45720" rtlCol="0" anchor="t">
            <a:normAutofit/>
          </a:bodyPr>
          <a:lstStyle/>
          <a:p>
            <a:r>
              <a:rPr lang="en-US" sz="2600" dirty="0">
                <a:ea typeface="+mn-lt"/>
                <a:cs typeface="+mn-lt"/>
              </a:rPr>
              <a:t>This transmission line inspection robot would eliminate the need for human </a:t>
            </a:r>
            <a:r>
              <a:rPr lang="en-US" sz="2600" dirty="0" err="1">
                <a:ea typeface="+mn-lt"/>
                <a:cs typeface="+mn-lt"/>
              </a:rPr>
              <a:t>labour</a:t>
            </a:r>
            <a:r>
              <a:rPr lang="en-US" sz="2600" dirty="0">
                <a:ea typeface="+mn-lt"/>
                <a:cs typeface="+mn-lt"/>
              </a:rPr>
              <a:t> , increasing efficiency and accuracy. This project will also ensure the safety of human operators by completely balancing its own machine body on parallel wires, and it will cause no harm to the environment or surroundings.</a:t>
            </a:r>
            <a:endParaRPr lang="en-US" sz="2600" dirty="0"/>
          </a:p>
        </p:txBody>
      </p:sp>
    </p:spTree>
    <p:extLst>
      <p:ext uri="{BB962C8B-B14F-4D97-AF65-F5344CB8AC3E}">
        <p14:creationId xmlns:p14="http://schemas.microsoft.com/office/powerpoint/2010/main" val="18812343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erial view of a highway near the ocean">
            <a:extLst>
              <a:ext uri="{FF2B5EF4-FFF2-40B4-BE49-F238E27FC236}">
                <a16:creationId xmlns:a16="http://schemas.microsoft.com/office/drawing/2014/main" id="{51B5FC34-EADE-6B9E-B24F-524BE6EBF736}"/>
              </a:ext>
            </a:extLst>
          </p:cNvPr>
          <p:cNvPicPr>
            <a:picLocks noGrp="1" noChangeAspect="1"/>
          </p:cNvPicPr>
          <p:nvPr>
            <p:ph idx="1"/>
          </p:nvPr>
        </p:nvPicPr>
        <p:blipFill rotWithShape="1">
          <a:blip r:embed="rId2" cstate="print">
            <a:alphaModFix amt="50000"/>
          </a:blip>
          <a:srcRect t="5848" r="-1" b="19132"/>
          <a:stretch/>
        </p:blipFill>
        <p:spPr>
          <a:xfrm>
            <a:off x="20" y="10"/>
            <a:ext cx="12188930" cy="6857990"/>
          </a:xfrm>
          <a:prstGeom prst="rect">
            <a:avLst/>
          </a:prstGeom>
        </p:spPr>
      </p:pic>
      <p:sp>
        <p:nvSpPr>
          <p:cNvPr id="2" name="Title 1">
            <a:extLst>
              <a:ext uri="{FF2B5EF4-FFF2-40B4-BE49-F238E27FC236}">
                <a16:creationId xmlns:a16="http://schemas.microsoft.com/office/drawing/2014/main" id="{950AEF7C-0BD0-76FA-9D47-3839DB60C024}"/>
              </a:ext>
            </a:extLst>
          </p:cNvPr>
          <p:cNvSpPr>
            <a:spLocks noGrp="1"/>
          </p:cNvSpPr>
          <p:nvPr>
            <p:ph type="title"/>
          </p:nvPr>
        </p:nvSpPr>
        <p:spPr>
          <a:xfrm>
            <a:off x="1524000" y="1122363"/>
            <a:ext cx="9144000" cy="3063240"/>
          </a:xfrm>
        </p:spPr>
        <p:txBody>
          <a:bodyPr vert="horz" lIns="91440" tIns="45720" rIns="91440" bIns="45720" rtlCol="0" anchor="b">
            <a:normAutofit/>
          </a:bodyPr>
          <a:lstStyle/>
          <a:p>
            <a:pPr algn="ctr"/>
            <a:r>
              <a:rPr lang="en-US" sz="6600" dirty="0">
                <a:solidFill>
                  <a:srgbClr val="FFFFFF"/>
                </a:solidFill>
              </a:rPr>
              <a:t>Thank you</a:t>
            </a:r>
          </a:p>
        </p:txBody>
      </p:sp>
      <p:sp>
        <p:nvSpPr>
          <p:cNvPr id="18" name="sketchy line">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rgbClr val="FFFFFF">
              <a:alpha val="75000"/>
            </a:srgbClr>
          </a:solidFill>
          <a:ln w="44450" cap="rnd">
            <a:solidFill>
              <a:srgbClr val="FFFFFF">
                <a:alpha val="75000"/>
              </a:srgb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79161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30">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DDF978A9-D690-4E73-A43D-C0CB2324B85A}"/>
              </a:ext>
            </a:extLst>
          </p:cNvPr>
          <p:cNvSpPr>
            <a:spLocks noGrp="1"/>
          </p:cNvSpPr>
          <p:nvPr>
            <p:ph type="title"/>
          </p:nvPr>
        </p:nvSpPr>
        <p:spPr>
          <a:xfrm>
            <a:off x="958506" y="800392"/>
            <a:ext cx="10264697" cy="1212102"/>
          </a:xfrm>
        </p:spPr>
        <p:txBody>
          <a:bodyPr>
            <a:normAutofit/>
          </a:bodyPr>
          <a:lstStyle/>
          <a:p>
            <a:r>
              <a:rPr lang="en-US" sz="4000" b="1" dirty="0">
                <a:solidFill>
                  <a:srgbClr val="FFFFFF"/>
                </a:solidFill>
                <a:cs typeface="Calibri Light"/>
              </a:rPr>
              <a:t>Power Line</a:t>
            </a:r>
          </a:p>
        </p:txBody>
      </p:sp>
      <p:sp>
        <p:nvSpPr>
          <p:cNvPr id="3" name="Content Placeholder 2">
            <a:extLst>
              <a:ext uri="{FF2B5EF4-FFF2-40B4-BE49-F238E27FC236}">
                <a16:creationId xmlns:a16="http://schemas.microsoft.com/office/drawing/2014/main" id="{AB604724-96CA-06ED-5705-CC02DE8FA941}"/>
              </a:ext>
            </a:extLst>
          </p:cNvPr>
          <p:cNvSpPr>
            <a:spLocks noGrp="1"/>
          </p:cNvSpPr>
          <p:nvPr>
            <p:ph idx="1"/>
          </p:nvPr>
        </p:nvSpPr>
        <p:spPr>
          <a:xfrm>
            <a:off x="1367625" y="2490436"/>
            <a:ext cx="7845386" cy="3867232"/>
          </a:xfrm>
        </p:spPr>
        <p:txBody>
          <a:bodyPr anchor="ctr">
            <a:normAutofit lnSpcReduction="10000"/>
          </a:bodyPr>
          <a:lstStyle/>
          <a:p>
            <a:pPr eaLnBrk="0" fontAlgn="base" hangingPunct="0">
              <a:lnSpc>
                <a:spcPct val="100000"/>
              </a:lnSpc>
              <a:spcBef>
                <a:spcPct val="0"/>
              </a:spcBef>
              <a:spcAft>
                <a:spcPct val="0"/>
              </a:spcAft>
            </a:pPr>
            <a:r>
              <a:rPr kumimoji="0" lang="en-US" altLang="en-US" sz="2400" b="0" i="0" u="none" strike="noStrike" cap="none" normalizeH="0" baseline="0" dirty="0">
                <a:ln>
                  <a:noFill/>
                </a:ln>
                <a:solidFill>
                  <a:schemeClr val="tx1"/>
                </a:solidFill>
                <a:effectLst/>
                <a:latin typeface="Arial" panose="020B0604020202020204" pitchFamily="34" charset="0"/>
              </a:rPr>
              <a:t>A power line is a physical structure used to transmit electricity from a power source, such as a power plant or substation, to consumers.</a:t>
            </a:r>
          </a:p>
          <a:p>
            <a:pPr eaLnBrk="0" fontAlgn="base" hangingPunct="0">
              <a:lnSpc>
                <a:spcPct val="100000"/>
              </a:lnSpc>
              <a:spcBef>
                <a:spcPct val="0"/>
              </a:spcBef>
              <a:spcAft>
                <a:spcPct val="0"/>
              </a:spcAft>
            </a:pPr>
            <a:r>
              <a:rPr kumimoji="0" lang="en-US" altLang="en-US" sz="2400" b="0" i="0" u="none" strike="noStrike" cap="none" normalizeH="0" baseline="0" dirty="0">
                <a:ln>
                  <a:noFill/>
                </a:ln>
                <a:solidFill>
                  <a:schemeClr val="tx1"/>
                </a:solidFill>
                <a:effectLst/>
                <a:latin typeface="Arial" panose="020B0604020202020204" pitchFamily="34" charset="0"/>
              </a:rPr>
              <a:t>Distribution lines typically operate at lower voltages, ranging from 120 volts for residential service (use split phase system) to a few kilovolts for commercial or industrial service.</a:t>
            </a:r>
          </a:p>
          <a:p>
            <a:pPr eaLnBrk="0" fontAlgn="base" hangingPunct="0">
              <a:lnSpc>
                <a:spcPct val="100000"/>
              </a:lnSpc>
              <a:spcBef>
                <a:spcPct val="0"/>
              </a:spcBef>
              <a:spcAft>
                <a:spcPct val="0"/>
              </a:spcAft>
            </a:pPr>
            <a:r>
              <a:rPr lang="en-US" sz="2400" b="0" i="0" dirty="0">
                <a:solidFill>
                  <a:srgbClr val="0D0D0D"/>
                </a:solidFill>
                <a:effectLst/>
                <a:latin typeface="Söhne"/>
              </a:rPr>
              <a:t>Transmission lines </a:t>
            </a:r>
            <a:r>
              <a:rPr kumimoji="0" lang="en-US" altLang="en-US" sz="2400" b="0" i="0" u="none" strike="noStrike" cap="none" normalizeH="0" baseline="0" dirty="0">
                <a:ln>
                  <a:noFill/>
                </a:ln>
                <a:solidFill>
                  <a:schemeClr val="tx1"/>
                </a:solidFill>
                <a:effectLst/>
                <a:latin typeface="Arial" panose="020B0604020202020204" pitchFamily="34" charset="0"/>
              </a:rPr>
              <a:t>carry voltages ranging from 345 kV to 765 kV- EHV, and possibly higher for Ultra High Voltage (UHV) or High Voltage Direct Current (HVDC) lines.</a:t>
            </a:r>
            <a:endParaRPr lang="en-US" sz="2400" dirty="0">
              <a:cs typeface="Calibri"/>
            </a:endParaRPr>
          </a:p>
        </p:txBody>
      </p:sp>
      <p:sp>
        <p:nvSpPr>
          <p:cNvPr id="7" name="Rectangle 3">
            <a:extLst>
              <a:ext uri="{FF2B5EF4-FFF2-40B4-BE49-F238E27FC236}">
                <a16:creationId xmlns:a16="http://schemas.microsoft.com/office/drawing/2014/main" id="{A7FC38FC-FE50-A96E-B2D3-5DEAD614783D}"/>
              </a:ext>
            </a:extLst>
          </p:cNvPr>
          <p:cNvSpPr>
            <a:spLocks noChangeArrowheads="1"/>
          </p:cNvSpPr>
          <p:nvPr/>
        </p:nvSpPr>
        <p:spPr bwMode="auto">
          <a:xfrm>
            <a:off x="0" y="43934"/>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4">
            <a:extLst>
              <a:ext uri="{FF2B5EF4-FFF2-40B4-BE49-F238E27FC236}">
                <a16:creationId xmlns:a16="http://schemas.microsoft.com/office/drawing/2014/main" id="{16938D14-5AE0-2D35-6B48-EA679BB36D86}"/>
              </a:ext>
            </a:extLst>
          </p:cNvPr>
          <p:cNvSpPr>
            <a:spLocks noChangeArrowheads="1"/>
          </p:cNvSpPr>
          <p:nvPr/>
        </p:nvSpPr>
        <p:spPr bwMode="auto">
          <a:xfrm>
            <a:off x="0" y="0"/>
            <a:ext cx="374015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323581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30">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DDF978A9-D690-4E73-A43D-C0CB2324B85A}"/>
              </a:ext>
            </a:extLst>
          </p:cNvPr>
          <p:cNvSpPr>
            <a:spLocks noGrp="1"/>
          </p:cNvSpPr>
          <p:nvPr>
            <p:ph type="title"/>
          </p:nvPr>
        </p:nvSpPr>
        <p:spPr>
          <a:xfrm>
            <a:off x="958506" y="800392"/>
            <a:ext cx="10264697" cy="1212102"/>
          </a:xfrm>
        </p:spPr>
        <p:txBody>
          <a:bodyPr>
            <a:normAutofit/>
          </a:bodyPr>
          <a:lstStyle/>
          <a:p>
            <a:r>
              <a:rPr lang="en-US" sz="4000" b="1" dirty="0">
                <a:solidFill>
                  <a:srgbClr val="FFFFFF"/>
                </a:solidFill>
                <a:cs typeface="Calibri Light"/>
              </a:rPr>
              <a:t>SUSPENSION CLAMPS AND VIBRATION DAMPERS</a:t>
            </a:r>
          </a:p>
        </p:txBody>
      </p:sp>
      <p:sp>
        <p:nvSpPr>
          <p:cNvPr id="3" name="Content Placeholder 2">
            <a:extLst>
              <a:ext uri="{FF2B5EF4-FFF2-40B4-BE49-F238E27FC236}">
                <a16:creationId xmlns:a16="http://schemas.microsoft.com/office/drawing/2014/main" id="{AB604724-96CA-06ED-5705-CC02DE8FA941}"/>
              </a:ext>
            </a:extLst>
          </p:cNvPr>
          <p:cNvSpPr>
            <a:spLocks noGrp="1"/>
          </p:cNvSpPr>
          <p:nvPr>
            <p:ph idx="1"/>
          </p:nvPr>
        </p:nvSpPr>
        <p:spPr>
          <a:xfrm>
            <a:off x="1222646" y="2407792"/>
            <a:ext cx="7162230" cy="4614884"/>
          </a:xfrm>
        </p:spPr>
        <p:txBody>
          <a:bodyPr anchor="ctr">
            <a:normAutofit fontScale="92500" lnSpcReduction="10000"/>
          </a:bodyPr>
          <a:lstStyle/>
          <a:p>
            <a:pPr algn="just"/>
            <a:r>
              <a:rPr lang="en-US" sz="2400" b="0" i="0" dirty="0">
                <a:solidFill>
                  <a:srgbClr val="0D0D0D"/>
                </a:solidFill>
                <a:effectLst/>
                <a:latin typeface="Söhne"/>
                <a:ea typeface="+mn-lt"/>
                <a:cs typeface="+mn-lt"/>
              </a:rPr>
              <a:t>These</a:t>
            </a:r>
            <a:r>
              <a:rPr lang="en-US" sz="2400" dirty="0">
                <a:solidFill>
                  <a:srgbClr val="0D0D0D"/>
                </a:solidFill>
                <a:latin typeface="Söhne"/>
                <a:ea typeface="+mn-lt"/>
                <a:cs typeface="+mn-lt"/>
              </a:rPr>
              <a:t> </a:t>
            </a:r>
            <a:r>
              <a:rPr lang="en-US" sz="2400" b="0" i="0" dirty="0">
                <a:solidFill>
                  <a:srgbClr val="0D0D0D"/>
                </a:solidFill>
                <a:effectLst/>
                <a:latin typeface="Söhne"/>
              </a:rPr>
              <a:t>are essential components used in high-voltage power transmission lines to ensure stability and reliability.</a:t>
            </a:r>
          </a:p>
          <a:p>
            <a:pPr algn="just">
              <a:buFont typeface="Arial" panose="020B0604020202020204" pitchFamily="34" charset="0"/>
              <a:buChar char="•"/>
            </a:pPr>
            <a:r>
              <a:rPr lang="en-US" sz="2400" b="1" i="0" dirty="0">
                <a:solidFill>
                  <a:srgbClr val="0D0D0D"/>
                </a:solidFill>
                <a:effectLst/>
                <a:latin typeface="Söhne"/>
              </a:rPr>
              <a:t>Suspension Clamps</a:t>
            </a:r>
            <a:r>
              <a:rPr lang="en-US" b="1" i="0" dirty="0">
                <a:solidFill>
                  <a:srgbClr val="0D0D0D"/>
                </a:solidFill>
                <a:effectLst/>
                <a:latin typeface="Söhne"/>
              </a:rPr>
              <a:t>:</a:t>
            </a:r>
          </a:p>
          <a:p>
            <a:pPr marL="742950" lvl="1" indent="-285750" algn="just">
              <a:buFont typeface="Arial" panose="020B0604020202020204" pitchFamily="34" charset="0"/>
              <a:buChar char="•"/>
            </a:pPr>
            <a:r>
              <a:rPr lang="en-US" b="0" i="0" dirty="0">
                <a:solidFill>
                  <a:srgbClr val="0D0D0D"/>
                </a:solidFill>
                <a:effectLst/>
                <a:latin typeface="Söhne"/>
              </a:rPr>
              <a:t>Support the weight of conductors between transmission towers and Maintain proper sag and tension in the conductors for efficient electricity transmission.</a:t>
            </a:r>
          </a:p>
          <a:p>
            <a:pPr algn="just">
              <a:buFont typeface="Arial" panose="020B0604020202020204" pitchFamily="34" charset="0"/>
              <a:buChar char="•"/>
            </a:pPr>
            <a:r>
              <a:rPr lang="en-US" sz="2400" b="1" i="0" dirty="0">
                <a:solidFill>
                  <a:srgbClr val="0D0D0D"/>
                </a:solidFill>
                <a:effectLst/>
                <a:latin typeface="Söhne"/>
              </a:rPr>
              <a:t>Vibration Dampers:</a:t>
            </a:r>
          </a:p>
          <a:p>
            <a:pPr marL="742950" lvl="1" indent="-285750" algn="just">
              <a:buFont typeface="Arial" panose="020B0604020202020204" pitchFamily="34" charset="0"/>
              <a:buChar char="•"/>
            </a:pPr>
            <a:r>
              <a:rPr lang="en-US" b="0" i="0" dirty="0">
                <a:solidFill>
                  <a:srgbClr val="0D0D0D"/>
                </a:solidFill>
                <a:effectLst/>
                <a:latin typeface="Söhne"/>
              </a:rPr>
              <a:t>Reduce wind-induced oscillations along the conductor and </a:t>
            </a:r>
            <a:r>
              <a:rPr lang="en-US" sz="2600" dirty="0">
                <a:solidFill>
                  <a:srgbClr val="0D0D0D"/>
                </a:solidFill>
                <a:latin typeface="Söhne"/>
              </a:rPr>
              <a:t>m</a:t>
            </a:r>
            <a:r>
              <a:rPr lang="en-US" sz="2600" b="0" i="0" dirty="0">
                <a:solidFill>
                  <a:srgbClr val="0D0D0D"/>
                </a:solidFill>
                <a:effectLst/>
                <a:latin typeface="Söhne"/>
              </a:rPr>
              <a:t>inimize fatigue stress on the transmission line components.</a:t>
            </a:r>
          </a:p>
          <a:p>
            <a:pPr algn="just"/>
            <a:r>
              <a:rPr lang="en-US" sz="2400" b="0" i="0" dirty="0">
                <a:solidFill>
                  <a:srgbClr val="0D0D0D"/>
                </a:solidFill>
                <a:effectLst/>
                <a:latin typeface="Söhne"/>
              </a:rPr>
              <a:t>Over time, nuts and bolts securing these components may loosen due to factors like vibration, thermal effects, material wear, corrosion, or improper installation.</a:t>
            </a:r>
          </a:p>
          <a:p>
            <a:endParaRPr lang="en-US" sz="2400" dirty="0">
              <a:cs typeface="Calibri"/>
            </a:endParaRPr>
          </a:p>
        </p:txBody>
      </p:sp>
      <p:pic>
        <p:nvPicPr>
          <p:cNvPr id="1026" name="Picture 2" descr="Suspension Clamp for Overhead Lines and ...">
            <a:extLst>
              <a:ext uri="{FF2B5EF4-FFF2-40B4-BE49-F238E27FC236}">
                <a16:creationId xmlns:a16="http://schemas.microsoft.com/office/drawing/2014/main" id="{79D7CA4A-E22C-5AD0-20E8-37329164715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481" r="4757"/>
          <a:stretch/>
        </p:blipFill>
        <p:spPr bwMode="auto">
          <a:xfrm>
            <a:off x="8808667" y="2372269"/>
            <a:ext cx="2906005" cy="164114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868824A-FAD3-A53A-2E44-93896833BB5E}"/>
              </a:ext>
            </a:extLst>
          </p:cNvPr>
          <p:cNvPicPr>
            <a:picLocks noChangeAspect="1"/>
          </p:cNvPicPr>
          <p:nvPr/>
        </p:nvPicPr>
        <p:blipFill rotWithShape="1">
          <a:blip r:embed="rId3"/>
          <a:srcRect l="4014" r="9952"/>
          <a:stretch/>
        </p:blipFill>
        <p:spPr>
          <a:xfrm>
            <a:off x="8873546" y="4482327"/>
            <a:ext cx="2826735" cy="1445670"/>
          </a:xfrm>
          <a:prstGeom prst="rect">
            <a:avLst/>
          </a:prstGeom>
        </p:spPr>
      </p:pic>
      <p:sp>
        <p:nvSpPr>
          <p:cNvPr id="5" name="TextBox 4">
            <a:extLst>
              <a:ext uri="{FF2B5EF4-FFF2-40B4-BE49-F238E27FC236}">
                <a16:creationId xmlns:a16="http://schemas.microsoft.com/office/drawing/2014/main" id="{857B9944-84A2-F874-8C0E-A234596E1BB4}"/>
              </a:ext>
            </a:extLst>
          </p:cNvPr>
          <p:cNvSpPr txBox="1"/>
          <p:nvPr/>
        </p:nvSpPr>
        <p:spPr>
          <a:xfrm>
            <a:off x="9169879" y="3780498"/>
            <a:ext cx="2420856" cy="369332"/>
          </a:xfrm>
          <a:prstGeom prst="rect">
            <a:avLst/>
          </a:prstGeom>
          <a:noFill/>
        </p:spPr>
        <p:txBody>
          <a:bodyPr wrap="none" rtlCol="0">
            <a:spAutoFit/>
          </a:bodyPr>
          <a:lstStyle/>
          <a:p>
            <a:r>
              <a:rPr lang="en-US" dirty="0"/>
              <a:t>Fig 1: Suspension clamp</a:t>
            </a:r>
          </a:p>
        </p:txBody>
      </p:sp>
      <p:sp>
        <p:nvSpPr>
          <p:cNvPr id="6" name="TextBox 5">
            <a:extLst>
              <a:ext uri="{FF2B5EF4-FFF2-40B4-BE49-F238E27FC236}">
                <a16:creationId xmlns:a16="http://schemas.microsoft.com/office/drawing/2014/main" id="{93FE2425-532D-AF7E-645D-22FB14E4AB71}"/>
              </a:ext>
            </a:extLst>
          </p:cNvPr>
          <p:cNvSpPr txBox="1"/>
          <p:nvPr/>
        </p:nvSpPr>
        <p:spPr>
          <a:xfrm>
            <a:off x="9186134" y="6131479"/>
            <a:ext cx="2388346" cy="369332"/>
          </a:xfrm>
          <a:prstGeom prst="rect">
            <a:avLst/>
          </a:prstGeom>
          <a:noFill/>
        </p:spPr>
        <p:txBody>
          <a:bodyPr wrap="none" rtlCol="0">
            <a:spAutoFit/>
          </a:bodyPr>
          <a:lstStyle/>
          <a:p>
            <a:r>
              <a:rPr lang="en-US" dirty="0"/>
              <a:t>Fig 2: Vibration damper</a:t>
            </a:r>
          </a:p>
        </p:txBody>
      </p:sp>
    </p:spTree>
    <p:extLst>
      <p:ext uri="{BB962C8B-B14F-4D97-AF65-F5344CB8AC3E}">
        <p14:creationId xmlns:p14="http://schemas.microsoft.com/office/powerpoint/2010/main" val="3454288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30">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DDF978A9-D690-4E73-A43D-C0CB2324B85A}"/>
              </a:ext>
            </a:extLst>
          </p:cNvPr>
          <p:cNvSpPr>
            <a:spLocks noGrp="1"/>
          </p:cNvSpPr>
          <p:nvPr>
            <p:ph type="title"/>
          </p:nvPr>
        </p:nvSpPr>
        <p:spPr>
          <a:xfrm>
            <a:off x="958506" y="800392"/>
            <a:ext cx="10264697" cy="1212102"/>
          </a:xfrm>
        </p:spPr>
        <p:txBody>
          <a:bodyPr>
            <a:normAutofit/>
          </a:bodyPr>
          <a:lstStyle/>
          <a:p>
            <a:r>
              <a:rPr lang="en-US" sz="4000" b="1" dirty="0">
                <a:solidFill>
                  <a:srgbClr val="FFFFFF"/>
                </a:solidFill>
                <a:cs typeface="Calibri Light"/>
              </a:rPr>
              <a:t>Power Line Inspection</a:t>
            </a:r>
          </a:p>
        </p:txBody>
      </p:sp>
      <p:sp>
        <p:nvSpPr>
          <p:cNvPr id="3" name="Content Placeholder 2">
            <a:extLst>
              <a:ext uri="{FF2B5EF4-FFF2-40B4-BE49-F238E27FC236}">
                <a16:creationId xmlns:a16="http://schemas.microsoft.com/office/drawing/2014/main" id="{AB604724-96CA-06ED-5705-CC02DE8FA941}"/>
              </a:ext>
            </a:extLst>
          </p:cNvPr>
          <p:cNvSpPr>
            <a:spLocks noGrp="1"/>
          </p:cNvSpPr>
          <p:nvPr>
            <p:ph idx="1"/>
          </p:nvPr>
        </p:nvSpPr>
        <p:spPr>
          <a:xfrm>
            <a:off x="1222645" y="2378076"/>
            <a:ext cx="5937280" cy="4643609"/>
          </a:xfrm>
        </p:spPr>
        <p:txBody>
          <a:bodyPr anchor="ctr">
            <a:normAutofit lnSpcReduction="10000"/>
          </a:bodyPr>
          <a:lstStyle/>
          <a:p>
            <a:pPr algn="just"/>
            <a:r>
              <a:rPr lang="en-US" sz="2400" dirty="0">
                <a:ea typeface="+mn-lt"/>
                <a:cs typeface="+mn-lt"/>
              </a:rPr>
              <a:t>The physical inspection of power lines is conducted to identify potential issues such as </a:t>
            </a:r>
            <a:r>
              <a:rPr lang="en-US" sz="2400" b="1" dirty="0">
                <a:ea typeface="+mn-lt"/>
                <a:cs typeface="+mn-lt"/>
              </a:rPr>
              <a:t>wear, damage, corrosion</a:t>
            </a:r>
            <a:r>
              <a:rPr lang="en-US" sz="2400" dirty="0">
                <a:ea typeface="+mn-lt"/>
                <a:cs typeface="+mn-lt"/>
              </a:rPr>
              <a:t>, or other </a:t>
            </a:r>
            <a:r>
              <a:rPr lang="en-US" sz="2400" b="1" dirty="0">
                <a:ea typeface="+mn-lt"/>
                <a:cs typeface="+mn-lt"/>
              </a:rPr>
              <a:t>abnormalities</a:t>
            </a:r>
            <a:r>
              <a:rPr lang="en-US" sz="2400" dirty="0">
                <a:ea typeface="+mn-lt"/>
                <a:cs typeface="+mn-lt"/>
              </a:rPr>
              <a:t> that could compromise the safety, reliability, and efficiency of the electrical transmission and distribution system.</a:t>
            </a:r>
          </a:p>
          <a:p>
            <a:pPr algn="just"/>
            <a:r>
              <a:rPr lang="en-US" sz="2400" dirty="0">
                <a:ea typeface="+mn-lt"/>
                <a:cs typeface="+mn-lt"/>
              </a:rPr>
              <a:t>Power transmission line inspection duties are performed manually to examine the condition of the high voltage power transmission lines in operation and identify any defects. High voltage power transmission line equipment is still currently inspected manually .</a:t>
            </a:r>
          </a:p>
          <a:p>
            <a:pPr marL="0" indent="0" algn="just">
              <a:buNone/>
            </a:pPr>
            <a:endParaRPr lang="en-US" sz="2400" dirty="0">
              <a:cs typeface="Calibri"/>
            </a:endParaRPr>
          </a:p>
        </p:txBody>
      </p:sp>
      <p:pic>
        <p:nvPicPr>
          <p:cNvPr id="5" name="Picture 4">
            <a:extLst>
              <a:ext uri="{FF2B5EF4-FFF2-40B4-BE49-F238E27FC236}">
                <a16:creationId xmlns:a16="http://schemas.microsoft.com/office/drawing/2014/main" id="{09B89D12-D2DD-E5FC-E2AB-4E22AD96C3AA}"/>
              </a:ext>
            </a:extLst>
          </p:cNvPr>
          <p:cNvPicPr>
            <a:picLocks noChangeAspect="1"/>
          </p:cNvPicPr>
          <p:nvPr/>
        </p:nvPicPr>
        <p:blipFill>
          <a:blip r:embed="rId2"/>
          <a:stretch>
            <a:fillRect/>
          </a:stretch>
        </p:blipFill>
        <p:spPr>
          <a:xfrm>
            <a:off x="7513609" y="3187768"/>
            <a:ext cx="4199723" cy="2760381"/>
          </a:xfrm>
          <a:prstGeom prst="rect">
            <a:avLst/>
          </a:prstGeom>
        </p:spPr>
      </p:pic>
    </p:spTree>
    <p:extLst>
      <p:ext uri="{BB962C8B-B14F-4D97-AF65-F5344CB8AC3E}">
        <p14:creationId xmlns:p14="http://schemas.microsoft.com/office/powerpoint/2010/main" val="2353306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34">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8DA0CE5B-7D6A-2CC8-71DB-7C4D34BE51DF}"/>
              </a:ext>
            </a:extLst>
          </p:cNvPr>
          <p:cNvSpPr>
            <a:spLocks noGrp="1"/>
          </p:cNvSpPr>
          <p:nvPr>
            <p:ph type="title"/>
          </p:nvPr>
        </p:nvSpPr>
        <p:spPr>
          <a:xfrm>
            <a:off x="958506" y="800392"/>
            <a:ext cx="10264697" cy="1212102"/>
          </a:xfrm>
        </p:spPr>
        <p:txBody>
          <a:bodyPr>
            <a:normAutofit/>
          </a:bodyPr>
          <a:lstStyle/>
          <a:p>
            <a:r>
              <a:rPr lang="en-US" sz="4000" b="1" dirty="0">
                <a:solidFill>
                  <a:srgbClr val="FFFFFF"/>
                </a:solidFill>
                <a:cs typeface="Calibri Light"/>
              </a:rPr>
              <a:t>PROBLEM:-</a:t>
            </a:r>
          </a:p>
        </p:txBody>
      </p:sp>
      <p:sp>
        <p:nvSpPr>
          <p:cNvPr id="3" name="Content Placeholder 2">
            <a:extLst>
              <a:ext uri="{FF2B5EF4-FFF2-40B4-BE49-F238E27FC236}">
                <a16:creationId xmlns:a16="http://schemas.microsoft.com/office/drawing/2014/main" id="{735D9359-BE85-8B34-A6E5-FFE83B6C781F}"/>
              </a:ext>
            </a:extLst>
          </p:cNvPr>
          <p:cNvSpPr>
            <a:spLocks noGrp="1"/>
          </p:cNvSpPr>
          <p:nvPr>
            <p:ph idx="1"/>
          </p:nvPr>
        </p:nvSpPr>
        <p:spPr>
          <a:xfrm>
            <a:off x="1367624" y="2490436"/>
            <a:ext cx="5210737" cy="3944870"/>
          </a:xfrm>
        </p:spPr>
        <p:txBody>
          <a:bodyPr anchor="ctr">
            <a:normAutofit fontScale="92500" lnSpcReduction="10000"/>
          </a:bodyPr>
          <a:lstStyle/>
          <a:p>
            <a:r>
              <a:rPr lang="en-US" sz="2400" dirty="0">
                <a:ea typeface="+mn-lt"/>
                <a:cs typeface="+mn-lt"/>
              </a:rPr>
              <a:t>According to media reports and studies, transmission line inspection can be a dangerous job in India, and there have been fatalities associated with this line of work.</a:t>
            </a:r>
          </a:p>
          <a:p>
            <a:r>
              <a:rPr lang="en-US" sz="2400" dirty="0">
                <a:cs typeface="Calibri"/>
              </a:rPr>
              <a:t>Nearly 11,000 deaths every year, or 30 fatalities every day! Electrocution deaths have increased a whopping 50 per cent from 8,945 in 2011 to 13,446 in 2021</a:t>
            </a:r>
            <a:endParaRPr lang="en-US" sz="2400" dirty="0">
              <a:ea typeface="+mn-lt"/>
              <a:cs typeface="+mn-lt"/>
            </a:endParaRPr>
          </a:p>
          <a:p>
            <a:r>
              <a:rPr lang="en-US" sz="2400" dirty="0">
                <a:ea typeface="+mn-lt"/>
                <a:cs typeface="+mn-lt"/>
              </a:rPr>
              <a:t>Drawbacks include  lengthy inspection cycle, high levels of working stress, high costs, and increased risk. </a:t>
            </a:r>
            <a:endParaRPr lang="en-US" sz="2400" dirty="0">
              <a:cs typeface="Calibri" panose="020F0502020204030204"/>
            </a:endParaRPr>
          </a:p>
        </p:txBody>
      </p:sp>
      <p:pic>
        <p:nvPicPr>
          <p:cNvPr id="4" name="Picture 4" descr="A picture containing transport&#10;&#10;Description automatically generated">
            <a:extLst>
              <a:ext uri="{FF2B5EF4-FFF2-40B4-BE49-F238E27FC236}">
                <a16:creationId xmlns:a16="http://schemas.microsoft.com/office/drawing/2014/main" id="{DAC50DDC-8F37-9895-2014-3601D0A01861}"/>
              </a:ext>
            </a:extLst>
          </p:cNvPr>
          <p:cNvPicPr>
            <a:picLocks noChangeAspect="1"/>
          </p:cNvPicPr>
          <p:nvPr/>
        </p:nvPicPr>
        <p:blipFill>
          <a:blip r:embed="rId2" cstate="print"/>
          <a:stretch>
            <a:fillRect/>
          </a:stretch>
        </p:blipFill>
        <p:spPr>
          <a:xfrm>
            <a:off x="7084142" y="2802686"/>
            <a:ext cx="3910780" cy="3563209"/>
          </a:xfrm>
          <a:prstGeom prst="rect">
            <a:avLst/>
          </a:prstGeom>
        </p:spPr>
      </p:pic>
    </p:spTree>
    <p:extLst>
      <p:ext uri="{BB962C8B-B14F-4D97-AF65-F5344CB8AC3E}">
        <p14:creationId xmlns:p14="http://schemas.microsoft.com/office/powerpoint/2010/main" val="3850705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Rectangle 49">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Title 3">
            <a:extLst>
              <a:ext uri="{FF2B5EF4-FFF2-40B4-BE49-F238E27FC236}">
                <a16:creationId xmlns:a16="http://schemas.microsoft.com/office/drawing/2014/main" id="{71DE6F88-B713-C647-65E0-53BBBDC04D94}"/>
              </a:ext>
            </a:extLst>
          </p:cNvPr>
          <p:cNvSpPr>
            <a:spLocks noGrp="1"/>
          </p:cNvSpPr>
          <p:nvPr>
            <p:ph type="title"/>
          </p:nvPr>
        </p:nvSpPr>
        <p:spPr>
          <a:xfrm>
            <a:off x="958506" y="800392"/>
            <a:ext cx="10264697" cy="1212102"/>
          </a:xfrm>
        </p:spPr>
        <p:txBody>
          <a:bodyPr>
            <a:normAutofit/>
          </a:bodyPr>
          <a:lstStyle/>
          <a:p>
            <a:r>
              <a:rPr lang="en-US" sz="4000" b="1" dirty="0">
                <a:solidFill>
                  <a:srgbClr val="FFFFFF"/>
                </a:solidFill>
                <a:cs typeface="Calibri Light"/>
              </a:rPr>
              <a:t>SOLUTION:-</a:t>
            </a:r>
          </a:p>
        </p:txBody>
      </p:sp>
      <p:sp>
        <p:nvSpPr>
          <p:cNvPr id="5" name="Content Placeholder 4">
            <a:extLst>
              <a:ext uri="{FF2B5EF4-FFF2-40B4-BE49-F238E27FC236}">
                <a16:creationId xmlns:a16="http://schemas.microsoft.com/office/drawing/2014/main" id="{59038EE5-AE80-3AC7-B1C1-4F10F1A6D66A}"/>
              </a:ext>
            </a:extLst>
          </p:cNvPr>
          <p:cNvSpPr>
            <a:spLocks noGrp="1"/>
          </p:cNvSpPr>
          <p:nvPr>
            <p:ph idx="1"/>
          </p:nvPr>
        </p:nvSpPr>
        <p:spPr>
          <a:xfrm>
            <a:off x="1367625" y="2490436"/>
            <a:ext cx="9586887" cy="3567173"/>
          </a:xfrm>
        </p:spPr>
        <p:txBody>
          <a:bodyPr vert="horz" lIns="91440" tIns="45720" rIns="91440" bIns="45720" rtlCol="0" anchor="ctr">
            <a:normAutofit/>
          </a:bodyPr>
          <a:lstStyle/>
          <a:p>
            <a:pPr algn="just"/>
            <a:r>
              <a:rPr lang="en-US" sz="2400" dirty="0">
                <a:ea typeface="+mn-lt"/>
                <a:cs typeface="+mn-lt"/>
              </a:rPr>
              <a:t>In general, inspecting high-voltage power lines is a very dangerous and challenging task. Therefore, we created a robot that will examine the power lines. The robot will be positioned over the power lines. By shifting the direction, it checks the power line. </a:t>
            </a:r>
          </a:p>
          <a:p>
            <a:pPr algn="just"/>
            <a:r>
              <a:rPr lang="en-US" sz="2400" dirty="0">
                <a:ea typeface="+mn-lt"/>
                <a:cs typeface="+mn-lt"/>
              </a:rPr>
              <a:t>Using the camera's rotating mechanism, it examines the power line. Using the pan and tilt servo assembly, we can control the rotation of the camera. The robotic arm, which is operated by hand gestures, can also be used to adjust the bolts which are used for power lines in a correct way.</a:t>
            </a:r>
            <a:endParaRPr lang="en-US" sz="2400" dirty="0">
              <a:cs typeface="Calibri"/>
            </a:endParaRPr>
          </a:p>
        </p:txBody>
      </p:sp>
    </p:spTree>
    <p:extLst>
      <p:ext uri="{BB962C8B-B14F-4D97-AF65-F5344CB8AC3E}">
        <p14:creationId xmlns:p14="http://schemas.microsoft.com/office/powerpoint/2010/main" val="4078094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76EFD3D9-44F0-4267-BCC1-1613E79D8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6">
            <a:extLst>
              <a:ext uri="{FF2B5EF4-FFF2-40B4-BE49-F238E27FC236}">
                <a16:creationId xmlns:a16="http://schemas.microsoft.com/office/drawing/2014/main" id="{A779A851-95D6-41AF-937A-B0E4B7F6F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7">
            <a:extLst>
              <a:ext uri="{FF2B5EF4-FFF2-40B4-BE49-F238E27FC236}">
                <a16:creationId xmlns:a16="http://schemas.microsoft.com/office/drawing/2014/main" id="{953FB2E7-B6CB-429C-81EB-D9516D6D5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Shape 28">
            <a:extLst>
              <a:ext uri="{FF2B5EF4-FFF2-40B4-BE49-F238E27FC236}">
                <a16:creationId xmlns:a16="http://schemas.microsoft.com/office/drawing/2014/main" id="{2EC40DB1-B719-4A13-9A4D-0966B4B27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621" y="636723"/>
            <a:ext cx="4000062" cy="5257799"/>
          </a:xfrm>
          <a:custGeom>
            <a:avLst/>
            <a:gdLst>
              <a:gd name="connsiteX0" fmla="*/ 0 w 4634682"/>
              <a:gd name="connsiteY0" fmla="*/ 0 h 5257799"/>
              <a:gd name="connsiteX1" fmla="*/ 4634682 w 4634682"/>
              <a:gd name="connsiteY1" fmla="*/ 0 h 5257799"/>
              <a:gd name="connsiteX2" fmla="*/ 4634682 w 4634682"/>
              <a:gd name="connsiteY2" fmla="*/ 5257799 h 5257799"/>
              <a:gd name="connsiteX3" fmla="*/ 0 w 4634682"/>
              <a:gd name="connsiteY3" fmla="*/ 5257799 h 5257799"/>
            </a:gdLst>
            <a:ahLst/>
            <a:cxnLst>
              <a:cxn ang="0">
                <a:pos x="connsiteX0" y="connsiteY0"/>
              </a:cxn>
              <a:cxn ang="0">
                <a:pos x="connsiteX1" y="connsiteY1"/>
              </a:cxn>
              <a:cxn ang="0">
                <a:pos x="connsiteX2" y="connsiteY2"/>
              </a:cxn>
              <a:cxn ang="0">
                <a:pos x="connsiteX3" y="connsiteY3"/>
              </a:cxn>
            </a:cxnLst>
            <a:rect l="l" t="t" r="r" b="b"/>
            <a:pathLst>
              <a:path w="4634682" h="5257799">
                <a:moveTo>
                  <a:pt x="0" y="0"/>
                </a:moveTo>
                <a:lnTo>
                  <a:pt x="4634682" y="0"/>
                </a:lnTo>
                <a:lnTo>
                  <a:pt x="4634682" y="5257799"/>
                </a:lnTo>
                <a:lnTo>
                  <a:pt x="0" y="525779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94C8112-D85C-AEBA-A1E2-6440F07047B0}"/>
              </a:ext>
            </a:extLst>
          </p:cNvPr>
          <p:cNvSpPr>
            <a:spLocks noGrp="1"/>
          </p:cNvSpPr>
          <p:nvPr>
            <p:ph type="title"/>
          </p:nvPr>
        </p:nvSpPr>
        <p:spPr>
          <a:xfrm>
            <a:off x="934872" y="982272"/>
            <a:ext cx="3388419" cy="4560970"/>
          </a:xfrm>
        </p:spPr>
        <p:txBody>
          <a:bodyPr>
            <a:normAutofit/>
          </a:bodyPr>
          <a:lstStyle/>
          <a:p>
            <a:r>
              <a:rPr lang="en-US" sz="4000" b="1" dirty="0">
                <a:solidFill>
                  <a:srgbClr val="FFFFFF"/>
                </a:solidFill>
                <a:cs typeface="Calibri Light"/>
              </a:rPr>
              <a:t>COMPONENTS AND SOFTWARE USED</a:t>
            </a:r>
          </a:p>
        </p:txBody>
      </p:sp>
      <p:sp>
        <p:nvSpPr>
          <p:cNvPr id="31" name="Rectangle 8">
            <a:extLst>
              <a:ext uri="{FF2B5EF4-FFF2-40B4-BE49-F238E27FC236}">
                <a16:creationId xmlns:a16="http://schemas.microsoft.com/office/drawing/2014/main" id="{82211336-CFF3-412D-868A-6679C1004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01782" y="1352302"/>
            <a:ext cx="6655597"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Content Placeholder 2">
            <a:extLst>
              <a:ext uri="{FF2B5EF4-FFF2-40B4-BE49-F238E27FC236}">
                <a16:creationId xmlns:a16="http://schemas.microsoft.com/office/drawing/2014/main" id="{329A20EA-669D-2CB5-52FC-D3FC06B4919D}"/>
              </a:ext>
            </a:extLst>
          </p:cNvPr>
          <p:cNvSpPr>
            <a:spLocks noGrp="1"/>
          </p:cNvSpPr>
          <p:nvPr>
            <p:ph idx="1"/>
          </p:nvPr>
        </p:nvSpPr>
        <p:spPr>
          <a:xfrm>
            <a:off x="5221862" y="1719618"/>
            <a:ext cx="5948831" cy="4334629"/>
          </a:xfrm>
        </p:spPr>
        <p:txBody>
          <a:bodyPr vert="horz" lIns="91440" tIns="45720" rIns="91440" bIns="45720" rtlCol="0" anchor="ctr">
            <a:normAutofit lnSpcReduction="10000"/>
          </a:bodyPr>
          <a:lstStyle/>
          <a:p>
            <a:pPr marL="0" indent="0">
              <a:buNone/>
            </a:pPr>
            <a:r>
              <a:rPr lang="en-US" sz="2000" b="1" dirty="0">
                <a:solidFill>
                  <a:srgbClr val="FEFFFF"/>
                </a:solidFill>
                <a:cs typeface="Calibri"/>
              </a:rPr>
              <a:t>Components:-</a:t>
            </a:r>
          </a:p>
          <a:p>
            <a:pPr marL="0" indent="0">
              <a:buNone/>
            </a:pPr>
            <a:r>
              <a:rPr lang="en-US" sz="2000" dirty="0">
                <a:solidFill>
                  <a:srgbClr val="FEFFFF"/>
                </a:solidFill>
                <a:cs typeface="Calibri"/>
              </a:rPr>
              <a:t>DC motors</a:t>
            </a:r>
          </a:p>
          <a:p>
            <a:r>
              <a:rPr lang="en-US" sz="2000" dirty="0">
                <a:solidFill>
                  <a:srgbClr val="FEFFFF"/>
                </a:solidFill>
                <a:cs typeface="Calibri"/>
              </a:rPr>
              <a:t>Pulley wheels</a:t>
            </a:r>
          </a:p>
          <a:p>
            <a:r>
              <a:rPr lang="en-US" sz="2000" dirty="0">
                <a:solidFill>
                  <a:srgbClr val="FEFFFF"/>
                </a:solidFill>
                <a:cs typeface="Calibri"/>
              </a:rPr>
              <a:t>ESP32CAM</a:t>
            </a:r>
          </a:p>
          <a:p>
            <a:r>
              <a:rPr lang="en-US" sz="2000" dirty="0">
                <a:solidFill>
                  <a:srgbClr val="FEFFFF"/>
                </a:solidFill>
                <a:cs typeface="Calibri"/>
              </a:rPr>
              <a:t>Bluetooth module hc05                                           </a:t>
            </a:r>
          </a:p>
          <a:p>
            <a:r>
              <a:rPr lang="en-US" sz="2000" dirty="0">
                <a:solidFill>
                  <a:srgbClr val="FEFFFF"/>
                </a:solidFill>
                <a:cs typeface="Calibri"/>
              </a:rPr>
              <a:t>Arduino mega2560</a:t>
            </a:r>
          </a:p>
          <a:p>
            <a:r>
              <a:rPr lang="en-US" sz="2000" dirty="0">
                <a:solidFill>
                  <a:srgbClr val="FEFFFF"/>
                </a:solidFill>
                <a:cs typeface="Calibri"/>
              </a:rPr>
              <a:t>Motor driver l298n</a:t>
            </a:r>
          </a:p>
          <a:p>
            <a:r>
              <a:rPr lang="en-US" sz="2000" dirty="0">
                <a:solidFill>
                  <a:srgbClr val="FEFFFF"/>
                </a:solidFill>
                <a:cs typeface="Calibri"/>
              </a:rPr>
              <a:t>Lithium ion battery</a:t>
            </a:r>
          </a:p>
          <a:p>
            <a:r>
              <a:rPr lang="en-US" sz="2000" dirty="0">
                <a:solidFill>
                  <a:srgbClr val="FEFFFF"/>
                </a:solidFill>
                <a:cs typeface="Calibri"/>
              </a:rPr>
              <a:t>Flex sensor</a:t>
            </a:r>
          </a:p>
          <a:p>
            <a:r>
              <a:rPr lang="en-US" sz="2000" dirty="0">
                <a:solidFill>
                  <a:srgbClr val="FEFFFF"/>
                </a:solidFill>
                <a:cs typeface="Calibri"/>
              </a:rPr>
              <a:t>Servo motor</a:t>
            </a:r>
          </a:p>
          <a:p>
            <a:r>
              <a:rPr lang="en-US" sz="2000" b="1" dirty="0">
                <a:solidFill>
                  <a:srgbClr val="FEFFFF"/>
                </a:solidFill>
                <a:cs typeface="Calibri"/>
              </a:rPr>
              <a:t>Software:- </a:t>
            </a:r>
            <a:r>
              <a:rPr lang="en-US" sz="2000" dirty="0">
                <a:solidFill>
                  <a:srgbClr val="FEFFFF"/>
                </a:solidFill>
                <a:cs typeface="Calibri"/>
              </a:rPr>
              <a:t>Arduino IDE, Fusion 360, Fritzing.</a:t>
            </a:r>
          </a:p>
        </p:txBody>
      </p:sp>
    </p:spTree>
    <p:extLst>
      <p:ext uri="{BB962C8B-B14F-4D97-AF65-F5344CB8AC3E}">
        <p14:creationId xmlns:p14="http://schemas.microsoft.com/office/powerpoint/2010/main" val="33991037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79E72A-D52E-CD25-02B0-4D709DDB9B8D}"/>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b="1" kern="1200">
                <a:solidFill>
                  <a:srgbClr val="FFFFFF"/>
                </a:solidFill>
                <a:latin typeface="+mj-lt"/>
                <a:ea typeface="+mj-ea"/>
                <a:cs typeface="+mj-cs"/>
              </a:rPr>
              <a:t>WORKING/BLOCK DIAGRAM:-</a:t>
            </a:r>
          </a:p>
        </p:txBody>
      </p:sp>
      <p:pic>
        <p:nvPicPr>
          <p:cNvPr id="4" name="Picture 4" descr="Diagram&#10;&#10;Description automatically generated">
            <a:extLst>
              <a:ext uri="{FF2B5EF4-FFF2-40B4-BE49-F238E27FC236}">
                <a16:creationId xmlns:a16="http://schemas.microsoft.com/office/drawing/2014/main" id="{C09A761E-5710-9A4E-318D-97C486EF8ACD}"/>
              </a:ext>
            </a:extLst>
          </p:cNvPr>
          <p:cNvPicPr>
            <a:picLocks noGrp="1" noChangeAspect="1"/>
          </p:cNvPicPr>
          <p:nvPr>
            <p:ph idx="1"/>
          </p:nvPr>
        </p:nvPicPr>
        <p:blipFill>
          <a:blip r:embed="rId2" cstate="print"/>
          <a:stretch>
            <a:fillRect/>
          </a:stretch>
        </p:blipFill>
        <p:spPr>
          <a:xfrm>
            <a:off x="1260535" y="1966293"/>
            <a:ext cx="9990477" cy="4452160"/>
          </a:xfrm>
          <a:prstGeom prst="rect">
            <a:avLst/>
          </a:prstGeom>
        </p:spPr>
      </p:pic>
    </p:spTree>
    <p:extLst>
      <p:ext uri="{BB962C8B-B14F-4D97-AF65-F5344CB8AC3E}">
        <p14:creationId xmlns:p14="http://schemas.microsoft.com/office/powerpoint/2010/main" val="22647686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2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24">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292B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19CED5-CAEC-0F43-A0D7-D2BF49DD3651}"/>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b="1" kern="1200">
                <a:solidFill>
                  <a:srgbClr val="FFFFFF"/>
                </a:solidFill>
                <a:latin typeface="+mj-lt"/>
                <a:ea typeface="+mj-ea"/>
                <a:cs typeface="+mj-cs"/>
              </a:rPr>
              <a:t>CIRCUIT DIAGRAM:-</a:t>
            </a:r>
          </a:p>
        </p:txBody>
      </p:sp>
      <p:pic>
        <p:nvPicPr>
          <p:cNvPr id="4" name="Picture 4" descr="Diagram, schematic&#10;&#10;Description automatically generated">
            <a:extLst>
              <a:ext uri="{FF2B5EF4-FFF2-40B4-BE49-F238E27FC236}">
                <a16:creationId xmlns:a16="http://schemas.microsoft.com/office/drawing/2014/main" id="{05AE9623-0C1A-CB3F-CED0-809BC29A08CA}"/>
              </a:ext>
            </a:extLst>
          </p:cNvPr>
          <p:cNvPicPr>
            <a:picLocks noGrp="1" noChangeAspect="1"/>
          </p:cNvPicPr>
          <p:nvPr>
            <p:ph idx="1"/>
          </p:nvPr>
        </p:nvPicPr>
        <p:blipFill>
          <a:blip r:embed="rId2" cstate="print"/>
          <a:stretch>
            <a:fillRect/>
          </a:stretch>
        </p:blipFill>
        <p:spPr>
          <a:xfrm>
            <a:off x="3510117" y="266760"/>
            <a:ext cx="8294327" cy="6062994"/>
          </a:xfrm>
          <a:prstGeom prst="rect">
            <a:avLst/>
          </a:prstGeom>
        </p:spPr>
      </p:pic>
    </p:spTree>
    <p:extLst>
      <p:ext uri="{BB962C8B-B14F-4D97-AF65-F5344CB8AC3E}">
        <p14:creationId xmlns:p14="http://schemas.microsoft.com/office/powerpoint/2010/main" val="136801186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119</TotalTime>
  <Words>654</Words>
  <Application>Microsoft Office PowerPoint</Application>
  <PresentationFormat>Widescreen</PresentationFormat>
  <Paragraphs>54</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Söhne</vt:lpstr>
      <vt:lpstr>office theme</vt:lpstr>
      <vt:lpstr>VIDYUT RAKSHAK: POWER LINE INSPECTION ROBOT</vt:lpstr>
      <vt:lpstr>Power Line</vt:lpstr>
      <vt:lpstr>SUSPENSION CLAMPS AND VIBRATION DAMPERS</vt:lpstr>
      <vt:lpstr>Power Line Inspection</vt:lpstr>
      <vt:lpstr>PROBLEM:-</vt:lpstr>
      <vt:lpstr>SOLUTION:-</vt:lpstr>
      <vt:lpstr>COMPONENTS AND SOFTWARE USED</vt:lpstr>
      <vt:lpstr>WORKING/BLOCK DIAGRAM:-</vt:lpstr>
      <vt:lpstr>CIRCUIT DIAGRAM:-</vt:lpstr>
      <vt:lpstr>CAD MODEL:-</vt:lpstr>
      <vt:lpstr>PROTOTYPE:-</vt:lpstr>
      <vt:lpstr>ECONOMICS:-</vt:lpstr>
      <vt:lpstr>DESIGN PATENT:-</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Gnany</dc:creator>
  <cp:lastModifiedBy>Gnaneshwar Adapa</cp:lastModifiedBy>
  <cp:revision>525</cp:revision>
  <dcterms:created xsi:type="dcterms:W3CDTF">2023-03-07T12:54:28Z</dcterms:created>
  <dcterms:modified xsi:type="dcterms:W3CDTF">2024-07-03T03:16:06Z</dcterms:modified>
</cp:coreProperties>
</file>

<file path=docProps/thumbnail.jpeg>
</file>